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9.xml" ContentType="application/vnd.openxmlformats-officedocument.presentationml.notesSlide+xml"/>
  <Override PartName="/ppt/tags/tag35.xml" ContentType="application/vnd.openxmlformats-officedocument.presentationml.tags+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00"/>
  </p:notesMasterIdLst>
  <p:sldIdLst>
    <p:sldId id="256" r:id="rId3"/>
    <p:sldId id="406" r:id="rId4"/>
    <p:sldId id="547" r:id="rId5"/>
    <p:sldId id="549" r:id="rId6"/>
    <p:sldId id="550" r:id="rId7"/>
    <p:sldId id="272" r:id="rId8"/>
    <p:sldId id="561" r:id="rId9"/>
    <p:sldId id="263" r:id="rId10"/>
    <p:sldId id="562" r:id="rId11"/>
    <p:sldId id="563" r:id="rId12"/>
    <p:sldId id="564" r:id="rId13"/>
    <p:sldId id="569" r:id="rId14"/>
    <p:sldId id="570" r:id="rId15"/>
    <p:sldId id="559" r:id="rId16"/>
    <p:sldId id="560" r:id="rId17"/>
    <p:sldId id="267" r:id="rId18"/>
    <p:sldId id="264" r:id="rId19"/>
    <p:sldId id="268" r:id="rId20"/>
    <p:sldId id="573" r:id="rId21"/>
    <p:sldId id="269" r:id="rId22"/>
    <p:sldId id="270" r:id="rId23"/>
    <p:sldId id="271" r:id="rId24"/>
    <p:sldId id="273" r:id="rId25"/>
    <p:sldId id="274" r:id="rId26"/>
    <p:sldId id="276" r:id="rId27"/>
    <p:sldId id="277" r:id="rId28"/>
    <p:sldId id="278" r:id="rId29"/>
    <p:sldId id="279" r:id="rId30"/>
    <p:sldId id="280" r:id="rId31"/>
    <p:sldId id="281" r:id="rId32"/>
    <p:sldId id="282" r:id="rId33"/>
    <p:sldId id="283" r:id="rId34"/>
    <p:sldId id="284" r:id="rId35"/>
    <p:sldId id="572" r:id="rId36"/>
    <p:sldId id="285" r:id="rId37"/>
    <p:sldId id="286" r:id="rId38"/>
    <p:sldId id="574" r:id="rId39"/>
    <p:sldId id="575" r:id="rId40"/>
    <p:sldId id="576" r:id="rId41"/>
    <p:sldId id="577" r:id="rId42"/>
    <p:sldId id="580" r:id="rId43"/>
    <p:sldId id="578" r:id="rId44"/>
    <p:sldId id="579" r:id="rId45"/>
    <p:sldId id="292" r:id="rId46"/>
    <p:sldId id="294" r:id="rId47"/>
    <p:sldId id="308" r:id="rId48"/>
    <p:sldId id="287" r:id="rId49"/>
    <p:sldId id="478" r:id="rId50"/>
    <p:sldId id="479" r:id="rId51"/>
    <p:sldId id="480" r:id="rId52"/>
    <p:sldId id="481" r:id="rId53"/>
    <p:sldId id="482" r:id="rId54"/>
    <p:sldId id="483" r:id="rId55"/>
    <p:sldId id="484" r:id="rId56"/>
    <p:sldId id="485" r:id="rId57"/>
    <p:sldId id="554" r:id="rId58"/>
    <p:sldId id="296" r:id="rId59"/>
    <p:sldId id="298" r:id="rId60"/>
    <p:sldId id="299" r:id="rId61"/>
    <p:sldId id="301" r:id="rId62"/>
    <p:sldId id="302" r:id="rId63"/>
    <p:sldId id="486" r:id="rId64"/>
    <p:sldId id="488" r:id="rId65"/>
    <p:sldId id="489" r:id="rId66"/>
    <p:sldId id="487" r:id="rId67"/>
    <p:sldId id="581" r:id="rId68"/>
    <p:sldId id="531" r:id="rId69"/>
    <p:sldId id="532" r:id="rId70"/>
    <p:sldId id="533" r:id="rId71"/>
    <p:sldId id="582" r:id="rId72"/>
    <p:sldId id="491" r:id="rId73"/>
    <p:sldId id="591" r:id="rId74"/>
    <p:sldId id="585" r:id="rId75"/>
    <p:sldId id="266" r:id="rId76"/>
    <p:sldId id="583" r:id="rId77"/>
    <p:sldId id="584" r:id="rId78"/>
    <p:sldId id="336" r:id="rId79"/>
    <p:sldId id="492" r:id="rId80"/>
    <p:sldId id="538" r:id="rId81"/>
    <p:sldId id="544" r:id="rId82"/>
    <p:sldId id="586" r:id="rId83"/>
    <p:sldId id="546" r:id="rId84"/>
    <p:sldId id="262" r:id="rId85"/>
    <p:sldId id="258" r:id="rId86"/>
    <p:sldId id="259" r:id="rId87"/>
    <p:sldId id="260" r:id="rId88"/>
    <p:sldId id="261" r:id="rId89"/>
    <p:sldId id="553" r:id="rId90"/>
    <p:sldId id="555" r:id="rId91"/>
    <p:sldId id="556" r:id="rId92"/>
    <p:sldId id="325" r:id="rId93"/>
    <p:sldId id="329" r:id="rId94"/>
    <p:sldId id="330" r:id="rId95"/>
    <p:sldId id="331" r:id="rId96"/>
    <p:sldId id="590" r:id="rId97"/>
    <p:sldId id="335" r:id="rId98"/>
    <p:sldId id="495"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02" userDrawn="1">
          <p15:clr>
            <a:srgbClr val="A4A3A4"/>
          </p15:clr>
        </p15:guide>
        <p15:guide id="2" pos="393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83" autoAdjust="0"/>
  </p:normalViewPr>
  <p:slideViewPr>
    <p:cSldViewPr snapToGrid="0">
      <p:cViewPr varScale="1">
        <p:scale>
          <a:sx n="106" d="100"/>
          <a:sy n="106" d="100"/>
        </p:scale>
        <p:origin x="756" y="102"/>
      </p:cViewPr>
      <p:guideLst>
        <p:guide orient="horz" pos="1502"/>
        <p:guide pos="39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g Liu" userId="30791490-d0f6-4e95-a6da-bd0c995dec34" providerId="ADAL" clId="{2108B7F5-4FFC-4B6D-9F57-4F22755853F2}"/>
  </pc:docChgLst>
  <pc:docChgLst>
    <pc:chgData name="Kang Liu" userId="30791490-d0f6-4e95-a6da-bd0c995dec34" providerId="ADAL" clId="{EDF9E1F5-D29F-4CC8-AB3F-3D36486D04B9}"/>
  </pc:docChgLst>
  <pc:docChgLst>
    <pc:chgData name="Kang Liu" userId="30791490-d0f6-4e95-a6da-bd0c995dec34" providerId="ADAL" clId="{2EBC56F8-795F-421F-A18A-08046BA2226C}"/>
  </pc:docChgLst>
  <pc:docChgLst>
    <pc:chgData name="Kang Liu" userId="30791490-d0f6-4e95-a6da-bd0c995dec34" providerId="ADAL" clId="{AEA8B140-15EF-4E3D-A41A-ADD9739E6899}"/>
    <pc:docChg chg="custSel modSld">
      <pc:chgData name="Kang Liu" userId="30791490-d0f6-4e95-a6da-bd0c995dec34" providerId="ADAL" clId="{AEA8B140-15EF-4E3D-A41A-ADD9739E6899}" dt="2024-11-11T14:14:56.241" v="259" actId="20577"/>
      <pc:docMkLst>
        <pc:docMk/>
      </pc:docMkLst>
      <pc:sldChg chg="modSp">
        <pc:chgData name="Kang Liu" userId="30791490-d0f6-4e95-a6da-bd0c995dec34" providerId="ADAL" clId="{AEA8B140-15EF-4E3D-A41A-ADD9739E6899}" dt="2024-11-11T13:53:41.092" v="16" actId="6549"/>
        <pc:sldMkLst>
          <pc:docMk/>
          <pc:sldMk cId="3875374728" sldId="256"/>
        </pc:sldMkLst>
        <pc:spChg chg="mod">
          <ac:chgData name="Kang Liu" userId="30791490-d0f6-4e95-a6da-bd0c995dec34" providerId="ADAL" clId="{AEA8B140-15EF-4E3D-A41A-ADD9739E6899}" dt="2024-11-11T13:53:41.092" v="16" actId="6549"/>
          <ac:spMkLst>
            <pc:docMk/>
            <pc:sldMk cId="3875374728" sldId="256"/>
            <ac:spMk id="4" creationId="{80309D79-6337-4027-9FF2-2E28604D2C4F}"/>
          </ac:spMkLst>
        </pc:spChg>
      </pc:sldChg>
      <pc:sldChg chg="delSp modSp">
        <pc:chgData name="Kang Liu" userId="30791490-d0f6-4e95-a6da-bd0c995dec34" providerId="ADAL" clId="{AEA8B140-15EF-4E3D-A41A-ADD9739E6899}" dt="2024-11-11T14:12:41.915" v="240" actId="404"/>
        <pc:sldMkLst>
          <pc:docMk/>
          <pc:sldMk cId="0" sldId="406"/>
        </pc:sldMkLst>
        <pc:spChg chg="del mod">
          <ac:chgData name="Kang Liu" userId="30791490-d0f6-4e95-a6da-bd0c995dec34" providerId="ADAL" clId="{AEA8B140-15EF-4E3D-A41A-ADD9739E6899}" dt="2024-11-11T13:51:37.619" v="5" actId="478"/>
          <ac:spMkLst>
            <pc:docMk/>
            <pc:sldMk cId="0" sldId="406"/>
            <ac:spMk id="2" creationId="{00000000-0000-0000-0000-000000000000}"/>
          </ac:spMkLst>
        </pc:spChg>
        <pc:spChg chg="mod">
          <ac:chgData name="Kang Liu" userId="30791490-d0f6-4e95-a6da-bd0c995dec34" providerId="ADAL" clId="{AEA8B140-15EF-4E3D-A41A-ADD9739E6899}" dt="2024-11-11T14:12:41.915" v="240" actId="404"/>
          <ac:spMkLst>
            <pc:docMk/>
            <pc:sldMk cId="0" sldId="406"/>
            <ac:spMk id="3" creationId="{00000000-0000-0000-0000-000000000000}"/>
          </ac:spMkLst>
        </pc:spChg>
      </pc:sldChg>
      <pc:sldChg chg="modSp">
        <pc:chgData name="Kang Liu" userId="30791490-d0f6-4e95-a6da-bd0c995dec34" providerId="ADAL" clId="{AEA8B140-15EF-4E3D-A41A-ADD9739E6899}" dt="2024-11-11T14:14:56.241" v="259" actId="20577"/>
        <pc:sldMkLst>
          <pc:docMk/>
          <pc:sldMk cId="3411861294" sldId="561"/>
        </pc:sldMkLst>
        <pc:spChg chg="mod">
          <ac:chgData name="Kang Liu" userId="30791490-d0f6-4e95-a6da-bd0c995dec34" providerId="ADAL" clId="{AEA8B140-15EF-4E3D-A41A-ADD9739E6899}" dt="2024-11-11T14:14:56.241" v="259" actId="20577"/>
          <ac:spMkLst>
            <pc:docMk/>
            <pc:sldMk cId="3411861294" sldId="561"/>
            <ac:spMk id="6" creationId="{E3EB5757-F3C0-4051-A59E-6228EB51C8F9}"/>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6256F-2F97-46F3-B777-E139F9B145D2}" type="datetimeFigureOut">
              <a:rPr lang="zh-CN" altLang="en-US" smtClean="0"/>
              <a:t>2024/11/11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DAC2A-16E6-45EC-8CA0-8D7A986311AB}" type="slidenum">
              <a:rPr lang="zh-CN" altLang="en-US" smtClean="0"/>
              <a:t>‹#›</a:t>
            </a:fld>
            <a:endParaRPr lang="zh-CN" altLang="en-US"/>
          </a:p>
        </p:txBody>
      </p:sp>
    </p:spTree>
    <p:extLst>
      <p:ext uri="{BB962C8B-B14F-4D97-AF65-F5344CB8AC3E}">
        <p14:creationId xmlns:p14="http://schemas.microsoft.com/office/powerpoint/2010/main" val="298718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DDAC2A-16E6-45EC-8CA0-8D7A986311AB}" type="slidenum">
              <a:rPr lang="zh-CN" altLang="en-US" smtClean="0"/>
              <a:t>3</a:t>
            </a:fld>
            <a:endParaRPr lang="zh-CN" altLang="en-US"/>
          </a:p>
        </p:txBody>
      </p:sp>
    </p:spTree>
    <p:extLst>
      <p:ext uri="{BB962C8B-B14F-4D97-AF65-F5344CB8AC3E}">
        <p14:creationId xmlns:p14="http://schemas.microsoft.com/office/powerpoint/2010/main" val="2269487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按照高斯分布随机生成噪声图像</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20</a:t>
            </a:fld>
            <a:endParaRPr lang="zh-CN" altLang="en-US"/>
          </a:p>
        </p:txBody>
      </p:sp>
    </p:spTree>
    <p:extLst>
      <p:ext uri="{BB962C8B-B14F-4D97-AF65-F5344CB8AC3E}">
        <p14:creationId xmlns:p14="http://schemas.microsoft.com/office/powerpoint/2010/main" val="3474271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将生成的噪声图像加到原始图像中</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23</a:t>
            </a:fld>
            <a:endParaRPr lang="zh-CN" altLang="en-US"/>
          </a:p>
        </p:txBody>
      </p:sp>
    </p:spTree>
    <p:extLst>
      <p:ext uri="{BB962C8B-B14F-4D97-AF65-F5344CB8AC3E}">
        <p14:creationId xmlns:p14="http://schemas.microsoft.com/office/powerpoint/2010/main" val="714604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如何有效减少噪声，就需要针对不同类型的噪声使用不同的滤波核。</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25</a:t>
            </a:fld>
            <a:endParaRPr lang="zh-CN" altLang="en-US"/>
          </a:p>
        </p:txBody>
      </p:sp>
    </p:spTree>
    <p:extLst>
      <p:ext uri="{BB962C8B-B14F-4D97-AF65-F5344CB8AC3E}">
        <p14:creationId xmlns:p14="http://schemas.microsoft.com/office/powerpoint/2010/main" val="4016847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DDAC2A-16E6-45EC-8CA0-8D7A986311AB}" type="slidenum">
              <a:rPr lang="zh-CN" altLang="en-US" smtClean="0"/>
              <a:t>26</a:t>
            </a:fld>
            <a:endParaRPr lang="zh-CN" altLang="en-US"/>
          </a:p>
        </p:txBody>
      </p:sp>
    </p:spTree>
    <p:extLst>
      <p:ext uri="{BB962C8B-B14F-4D97-AF65-F5344CB8AC3E}">
        <p14:creationId xmlns:p14="http://schemas.microsoft.com/office/powerpoint/2010/main" val="271668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二维的滤波就是在替换某个像素为该像素周围某个矩形区域像素的平均值。</a:t>
            </a:r>
            <a:endParaRPr lang="en-US" altLang="zh-CN" dirty="0"/>
          </a:p>
          <a:p>
            <a:r>
              <a:rPr lang="en-US" altLang="zh-CN" dirty="0"/>
              <a:t>F[x, y] </a:t>
            </a:r>
            <a:r>
              <a:rPr lang="zh-CN" altLang="en-US" dirty="0"/>
              <a:t>是原始图像，</a:t>
            </a:r>
            <a:r>
              <a:rPr lang="en-US" altLang="zh-CN" dirty="0"/>
              <a:t>G[x, y] </a:t>
            </a:r>
            <a:r>
              <a:rPr lang="zh-CN" altLang="en-US" dirty="0"/>
              <a:t>是滤波后的图像。</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28</a:t>
            </a:fld>
            <a:endParaRPr lang="zh-CN" altLang="en-US"/>
          </a:p>
        </p:txBody>
      </p:sp>
    </p:spTree>
    <p:extLst>
      <p:ext uri="{BB962C8B-B14F-4D97-AF65-F5344CB8AC3E}">
        <p14:creationId xmlns:p14="http://schemas.microsoft.com/office/powerpoint/2010/main" val="2679522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发现滤波后图像变得均匀，在真实图像中则会产生模糊效果。</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33</a:t>
            </a:fld>
            <a:endParaRPr lang="zh-CN" altLang="en-US"/>
          </a:p>
        </p:txBody>
      </p:sp>
    </p:spTree>
    <p:extLst>
      <p:ext uri="{BB962C8B-B14F-4D97-AF65-F5344CB8AC3E}">
        <p14:creationId xmlns:p14="http://schemas.microsoft.com/office/powerpoint/2010/main" val="3630566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发现滤波后图像变得均匀，在真实图像中则会产生模糊效果。</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34</a:t>
            </a:fld>
            <a:endParaRPr lang="zh-CN" altLang="en-US"/>
          </a:p>
        </p:txBody>
      </p:sp>
    </p:spTree>
    <p:extLst>
      <p:ext uri="{BB962C8B-B14F-4D97-AF65-F5344CB8AC3E}">
        <p14:creationId xmlns:p14="http://schemas.microsoft.com/office/powerpoint/2010/main" val="397219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滤波操作如何去定义？</a:t>
            </a:r>
            <a:endParaRPr lang="en-US" altLang="zh-CN" dirty="0"/>
          </a:p>
          <a:p>
            <a:r>
              <a:rPr lang="en-US" altLang="zh-CN" dirty="0"/>
              <a:t>H</a:t>
            </a:r>
            <a:r>
              <a:rPr lang="zh-CN" altLang="en-US" dirty="0"/>
              <a:t>就是滤波核的权重。</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35</a:t>
            </a:fld>
            <a:endParaRPr lang="zh-CN" altLang="en-US"/>
          </a:p>
        </p:txBody>
      </p:sp>
    </p:spTree>
    <p:extLst>
      <p:ext uri="{BB962C8B-B14F-4D97-AF65-F5344CB8AC3E}">
        <p14:creationId xmlns:p14="http://schemas.microsoft.com/office/powerpoint/2010/main" val="1195639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DDAC2A-16E6-45EC-8CA0-8D7A986311AB}" type="slidenum">
              <a:rPr lang="zh-CN" altLang="en-US" smtClean="0"/>
              <a:t>36</a:t>
            </a:fld>
            <a:endParaRPr lang="zh-CN" altLang="en-US"/>
          </a:p>
        </p:txBody>
      </p:sp>
    </p:spTree>
    <p:extLst>
      <p:ext uri="{BB962C8B-B14F-4D97-AF65-F5344CB8AC3E}">
        <p14:creationId xmlns:p14="http://schemas.microsoft.com/office/powerpoint/2010/main" val="283310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Sigma</a:t>
            </a:r>
            <a:r>
              <a:rPr lang="zh-CN" altLang="en-US" dirty="0"/>
              <a:t>越小，权重越集中，对距离中心点越远的权重越小。也就是更加看重距离中心像素较近的区域。</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44</a:t>
            </a:fld>
            <a:endParaRPr lang="zh-CN" altLang="en-US"/>
          </a:p>
        </p:txBody>
      </p:sp>
    </p:spTree>
    <p:extLst>
      <p:ext uri="{BB962C8B-B14F-4D97-AF65-F5344CB8AC3E}">
        <p14:creationId xmlns:p14="http://schemas.microsoft.com/office/powerpoint/2010/main" val="376092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将（灰度）图像看成二元函数</a:t>
            </a:r>
            <a:r>
              <a:rPr lang="en-US" altLang="zh-CN" dirty="0"/>
              <a:t>,</a:t>
            </a:r>
            <a:r>
              <a:rPr lang="zh-CN" altLang="en-US" dirty="0"/>
              <a:t>对应坐标具有对应的函数值。</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4</a:t>
            </a:fld>
            <a:endParaRPr lang="zh-CN" altLang="en-US"/>
          </a:p>
        </p:txBody>
      </p:sp>
    </p:spTree>
    <p:extLst>
      <p:ext uri="{BB962C8B-B14F-4D97-AF65-F5344CB8AC3E}">
        <p14:creationId xmlns:p14="http://schemas.microsoft.com/office/powerpoint/2010/main" val="1147472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82e84bb10b_0_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82e84bb10b_0_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Zero: </a:t>
            </a:r>
            <a:r>
              <a:rPr lang="zh-CN" altLang="en-US" dirty="0"/>
              <a:t>填充</a:t>
            </a:r>
            <a:r>
              <a:rPr lang="en-US" altLang="zh-CN" dirty="0"/>
              <a:t>0</a:t>
            </a:r>
            <a:r>
              <a:rPr lang="zh-CN" altLang="en-US" dirty="0"/>
              <a:t>。</a:t>
            </a:r>
            <a:endParaRPr lang="en-US" altLang="zh-CN" dirty="0"/>
          </a:p>
          <a:p>
            <a:pPr marL="0" lvl="0" indent="0" algn="l" rtl="0">
              <a:spcBef>
                <a:spcPts val="0"/>
              </a:spcBef>
              <a:spcAft>
                <a:spcPts val="0"/>
              </a:spcAft>
              <a:buNone/>
            </a:pPr>
            <a:r>
              <a:rPr lang="en-US" altLang="zh-CN" dirty="0"/>
              <a:t>Clamp</a:t>
            </a:r>
            <a:r>
              <a:rPr lang="zh-CN" altLang="en-US" dirty="0"/>
              <a:t>：填充对应边缘像素。</a:t>
            </a:r>
            <a:endParaRPr lang="en-US" altLang="zh-CN" dirty="0"/>
          </a:p>
          <a:p>
            <a:pPr marL="0" lvl="0" indent="0" algn="l" rtl="0">
              <a:spcBef>
                <a:spcPts val="0"/>
              </a:spcBef>
              <a:spcAft>
                <a:spcPts val="0"/>
              </a:spcAft>
              <a:buNone/>
            </a:pPr>
            <a:r>
              <a:rPr lang="en-US" altLang="zh-CN" dirty="0"/>
              <a:t>Mirror</a:t>
            </a:r>
            <a:r>
              <a:rPr lang="zh-CN" altLang="en-US" dirty="0"/>
              <a:t>：与边缘区域对称填充。</a:t>
            </a:r>
            <a:endParaRPr lang="en-US" altLang="zh-CN" dirty="0"/>
          </a:p>
          <a:p>
            <a:pPr marL="0" lvl="0" indent="0" algn="l" rtl="0">
              <a:spcBef>
                <a:spcPts val="0"/>
              </a:spcBef>
              <a:spcAft>
                <a:spcPts val="0"/>
              </a:spcAft>
              <a:buNone/>
            </a:pPr>
            <a:r>
              <a:rPr lang="en-US" altLang="zh-CN" dirty="0"/>
              <a:t>Wrap</a:t>
            </a:r>
            <a:r>
              <a:rPr lang="zh-CN" altLang="en-US" dirty="0"/>
              <a:t>：填充对边区域像素。</a:t>
            </a:r>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要使原图像达到某种特殊的效果，就要考虑不同的滤波核。</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47</a:t>
            </a:fld>
            <a:endParaRPr lang="zh-CN" altLang="en-US"/>
          </a:p>
        </p:txBody>
      </p:sp>
    </p:spTree>
    <p:extLst>
      <p:ext uri="{BB962C8B-B14F-4D97-AF65-F5344CB8AC3E}">
        <p14:creationId xmlns:p14="http://schemas.microsoft.com/office/powerpoint/2010/main" val="37995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eaLnBrk="0" hangingPunct="0"/>
            <a:fld id="{65822A40-FEB8-42F7-A169-8A87D6A0667B}" type="slidenum">
              <a:rPr lang="en-US" sz="1200" smtClean="0">
                <a:solidFill>
                  <a:srgbClr val="000000"/>
                </a:solidFill>
                <a:latin typeface="Arial" pitchFamily="34" charset="0"/>
                <a:cs typeface="Arial" pitchFamily="34" charset="0"/>
              </a:rPr>
              <a:pPr eaLnBrk="0" hangingPunct="0"/>
              <a:t>48</a:t>
            </a:fld>
            <a:endParaRPr lang="en-US" sz="1200" dirty="0">
              <a:solidFill>
                <a:srgbClr val="000000"/>
              </a:solidFill>
              <a:latin typeface="Arial" pitchFamily="34" charset="0"/>
              <a:cs typeface="Arial"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75360" y="4560570"/>
            <a:ext cx="5364480" cy="4320540"/>
          </a:xfrm>
          <a:noFill/>
          <a:ln/>
        </p:spPr>
        <p:txBody>
          <a:bodyPr/>
          <a:lstStyle/>
          <a:p>
            <a:r>
              <a:rPr lang="zh-CN" altLang="en-US" dirty="0">
                <a:latin typeface="Arial" pitchFamily="34" charset="0"/>
              </a:rPr>
              <a:t>不同滤波器不同的作用</a:t>
            </a:r>
            <a:endParaRPr lang="en-US" dirty="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pPr eaLnBrk="0" hangingPunct="0"/>
            <a:fld id="{3BA18250-4E88-4982-8456-60D1265A6A08}" type="slidenum">
              <a:rPr lang="en-US" sz="1200" smtClean="0">
                <a:solidFill>
                  <a:srgbClr val="000000"/>
                </a:solidFill>
                <a:latin typeface="Arial" pitchFamily="34" charset="0"/>
                <a:cs typeface="Arial" pitchFamily="34" charset="0"/>
              </a:rPr>
              <a:pPr eaLnBrk="0" hangingPunct="0"/>
              <a:t>49</a:t>
            </a:fld>
            <a:endParaRPr lang="en-US" sz="1200" dirty="0">
              <a:solidFill>
                <a:srgbClr val="000000"/>
              </a:solidFill>
              <a:latin typeface="Arial" pitchFamily="34" charset="0"/>
              <a:cs typeface="Arial"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5360" y="4560570"/>
            <a:ext cx="5364480" cy="4320540"/>
          </a:xfrm>
          <a:noFill/>
          <a:ln/>
        </p:spPr>
        <p:txBody>
          <a:bodyPr/>
          <a:lstStyle/>
          <a:p>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eaLnBrk="0" hangingPunct="0"/>
            <a:fld id="{48665FC5-4296-449E-95C1-239912457C75}" type="slidenum">
              <a:rPr lang="en-US" sz="1200" smtClean="0">
                <a:solidFill>
                  <a:srgbClr val="000000"/>
                </a:solidFill>
                <a:latin typeface="Arial" pitchFamily="34" charset="0"/>
                <a:cs typeface="Arial" pitchFamily="34" charset="0"/>
              </a:rPr>
              <a:pPr eaLnBrk="0" hangingPunct="0"/>
              <a:t>50</a:t>
            </a:fld>
            <a:endParaRPr lang="en-US" sz="1200" dirty="0">
              <a:solidFill>
                <a:srgbClr val="000000"/>
              </a:solidFill>
              <a:latin typeface="Arial" pitchFamily="34" charset="0"/>
              <a:cs typeface="Arial"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75360" y="4560570"/>
            <a:ext cx="5364480" cy="4320540"/>
          </a:xfrm>
          <a:noFill/>
          <a:ln/>
        </p:spPr>
        <p:txBody>
          <a:bodyPr/>
          <a:lstStyle/>
          <a:p>
            <a:endParaRPr lang="en-US">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pPr eaLnBrk="0" hangingPunct="0"/>
            <a:fld id="{4357CBF2-AFEC-4C94-AEEA-A4B93640F76C}" type="slidenum">
              <a:rPr lang="en-US" sz="1200" smtClean="0">
                <a:solidFill>
                  <a:srgbClr val="000000"/>
                </a:solidFill>
                <a:latin typeface="Arial" pitchFamily="34" charset="0"/>
                <a:cs typeface="Arial" pitchFamily="34" charset="0"/>
              </a:rPr>
              <a:pPr eaLnBrk="0" hangingPunct="0"/>
              <a:t>51</a:t>
            </a:fld>
            <a:endParaRPr lang="en-US" sz="1200" dirty="0">
              <a:solidFill>
                <a:srgbClr val="000000"/>
              </a:solidFill>
              <a:latin typeface="Arial" pitchFamily="34" charset="0"/>
              <a:cs typeface="Arial"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75360" y="4560570"/>
            <a:ext cx="5364480" cy="4320540"/>
          </a:xfrm>
          <a:noFill/>
          <a:ln/>
        </p:spPr>
        <p:txBody>
          <a:bodyPr/>
          <a:lstStyle/>
          <a:p>
            <a:r>
              <a:rPr lang="en-US">
                <a:latin typeface="Arial" pitchFamily="34" charset="0"/>
              </a:rPr>
              <a:t>This is if we assume filter already flipped – will shift right if we flip the fitler first for convolution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pPr eaLnBrk="0" hangingPunct="0"/>
            <a:fld id="{93F8B915-8E6F-41F6-BF17-53B70E73CDDC}" type="slidenum">
              <a:rPr lang="en-US" sz="1200" smtClean="0">
                <a:solidFill>
                  <a:srgbClr val="000000"/>
                </a:solidFill>
                <a:latin typeface="Arial" pitchFamily="34" charset="0"/>
                <a:cs typeface="Arial" pitchFamily="34" charset="0"/>
              </a:rPr>
              <a:pPr eaLnBrk="0" hangingPunct="0"/>
              <a:t>52</a:t>
            </a:fld>
            <a:endParaRPr lang="en-US" sz="1200" dirty="0">
              <a:solidFill>
                <a:srgbClr val="000000"/>
              </a:solidFill>
              <a:latin typeface="Arial" pitchFamily="34" charset="0"/>
              <a:cs typeface="Arial"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75360" y="4560570"/>
            <a:ext cx="5364480" cy="4320540"/>
          </a:xfrm>
          <a:noFill/>
          <a:ln/>
        </p:spPr>
        <p:txBody>
          <a:bodyPr/>
          <a:lstStyle/>
          <a:p>
            <a:endParaRPr lang="en-US">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pPr eaLnBrk="0" hangingPunct="0"/>
            <a:fld id="{80B1CE10-7F18-4CC2-9AE9-4935E0A4B6F8}" type="slidenum">
              <a:rPr lang="en-US" sz="1200" smtClean="0">
                <a:solidFill>
                  <a:srgbClr val="000000"/>
                </a:solidFill>
                <a:latin typeface="Arial" pitchFamily="34" charset="0"/>
                <a:cs typeface="Arial" pitchFamily="34" charset="0"/>
              </a:rPr>
              <a:pPr eaLnBrk="0" hangingPunct="0"/>
              <a:t>53</a:t>
            </a:fld>
            <a:endParaRPr lang="en-US" sz="1200" dirty="0">
              <a:solidFill>
                <a:srgbClr val="000000"/>
              </a:solidFill>
              <a:latin typeface="Arial" pitchFamily="34" charset="0"/>
              <a:cs typeface="Arial"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75360" y="4560570"/>
            <a:ext cx="5364480" cy="4320540"/>
          </a:xfrm>
          <a:noFill/>
          <a:ln/>
        </p:spPr>
        <p:txBody>
          <a:bodyPr/>
          <a:lstStyle/>
          <a:p>
            <a:r>
              <a:rPr lang="zh-CN" altLang="en-US" dirty="0">
                <a:latin typeface="Arial" pitchFamily="34" charset="0"/>
              </a:rPr>
              <a:t>均值滤波</a:t>
            </a:r>
            <a:endParaRPr lang="en-US" dirty="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pPr eaLnBrk="0" hangingPunct="0"/>
            <a:fld id="{7E3A1EE6-2C98-4F16-BE92-20C3120C960B}" type="slidenum">
              <a:rPr lang="en-US" sz="1200" smtClean="0">
                <a:solidFill>
                  <a:srgbClr val="000000"/>
                </a:solidFill>
                <a:latin typeface="Arial" pitchFamily="34" charset="0"/>
                <a:cs typeface="Arial" pitchFamily="34" charset="0"/>
              </a:rPr>
              <a:pPr eaLnBrk="0" hangingPunct="0"/>
              <a:t>54</a:t>
            </a:fld>
            <a:endParaRPr lang="en-US" sz="1200" dirty="0">
              <a:solidFill>
                <a:srgbClr val="000000"/>
              </a:solidFill>
              <a:latin typeface="Arial" pitchFamily="34" charset="0"/>
              <a:cs typeface="Arial"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75360" y="4560570"/>
            <a:ext cx="5364480" cy="4320540"/>
          </a:xfrm>
          <a:noFill/>
          <a:ln/>
        </p:spPr>
        <p:txBody>
          <a:bodyPr/>
          <a:lstStyle/>
          <a:p>
            <a:endParaRPr lang="en-US">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pPr eaLnBrk="0" hangingPunct="0"/>
            <a:fld id="{C57BCF25-0B8B-4438-8989-FB4CC328BB19}" type="slidenum">
              <a:rPr lang="en-US" sz="1200" smtClean="0">
                <a:solidFill>
                  <a:srgbClr val="000000"/>
                </a:solidFill>
                <a:latin typeface="Arial" pitchFamily="34" charset="0"/>
                <a:cs typeface="Arial" pitchFamily="34" charset="0"/>
              </a:rPr>
              <a:pPr eaLnBrk="0" hangingPunct="0"/>
              <a:t>55</a:t>
            </a:fld>
            <a:endParaRPr lang="en-US" sz="1200" dirty="0">
              <a:solidFill>
                <a:srgbClr val="000000"/>
              </a:solidFill>
              <a:latin typeface="Arial" pitchFamily="34" charset="0"/>
              <a:cs typeface="Arial"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75360" y="4560570"/>
            <a:ext cx="5364480" cy="4320540"/>
          </a:xfrm>
          <a:noFill/>
          <a:ln/>
        </p:spPr>
        <p:txBody>
          <a:bodyPr/>
          <a:lstStyle/>
          <a:p>
            <a:endParaRPr lang="en-US">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f(x,</a:t>
            </a:r>
            <a:r>
              <a:rPr lang="zh-CN" altLang="en-US" dirty="0"/>
              <a:t> </a:t>
            </a:r>
            <a:r>
              <a:rPr lang="en-US" altLang="zh-CN" dirty="0"/>
              <a:t>y) </a:t>
            </a:r>
            <a:r>
              <a:rPr lang="zh-CN" altLang="en-US" dirty="0"/>
              <a:t>根据图像的具体格式 有不同的范围，比如</a:t>
            </a:r>
            <a:r>
              <a:rPr lang="en-US" altLang="zh-CN" dirty="0"/>
              <a:t>RGB</a:t>
            </a:r>
            <a:r>
              <a:rPr lang="zh-CN" altLang="en-US" dirty="0"/>
              <a:t>图像的值都在</a:t>
            </a:r>
            <a:r>
              <a:rPr lang="en-US" altLang="zh-CN" dirty="0"/>
              <a:t>0-255</a:t>
            </a:r>
            <a:r>
              <a:rPr lang="zh-CN" altLang="en-US" dirty="0"/>
              <a:t>之间。</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5</a:t>
            </a:fld>
            <a:endParaRPr lang="zh-CN" altLang="en-US"/>
          </a:p>
        </p:txBody>
      </p:sp>
    </p:spTree>
    <p:extLst>
      <p:ext uri="{BB962C8B-B14F-4D97-AF65-F5344CB8AC3E}">
        <p14:creationId xmlns:p14="http://schemas.microsoft.com/office/powerpoint/2010/main" val="362242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取中心像素周围区域像素的中值。</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58</a:t>
            </a:fld>
            <a:endParaRPr lang="zh-CN" altLang="en-US"/>
          </a:p>
        </p:txBody>
      </p:sp>
    </p:spTree>
    <p:extLst>
      <p:ext uri="{BB962C8B-B14F-4D97-AF65-F5344CB8AC3E}">
        <p14:creationId xmlns:p14="http://schemas.microsoft.com/office/powerpoint/2010/main" val="3085859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DDAC2A-16E6-45EC-8CA0-8D7A986311AB}" type="slidenum">
              <a:rPr lang="zh-CN" altLang="en-US" smtClean="0"/>
              <a:t>60</a:t>
            </a:fld>
            <a:endParaRPr lang="zh-CN" altLang="en-US"/>
          </a:p>
        </p:txBody>
      </p:sp>
    </p:spTree>
    <p:extLst>
      <p:ext uri="{BB962C8B-B14F-4D97-AF65-F5344CB8AC3E}">
        <p14:creationId xmlns:p14="http://schemas.microsoft.com/office/powerpoint/2010/main" val="1837512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模板是我们已知的小图像，模板匹配就是在一副大图像中搜寻目标。模板就是我们已知的在图中要找的目标，且该目标同模板有相同的尺寸、方向和图像，通过一定的算法可以在图中找到目标，确定其坐标位置。</a:t>
            </a:r>
          </a:p>
          <a:p>
            <a:r>
              <a:rPr lang="zh-CN" altLang="en-US" b="0" i="0" dirty="0">
                <a:solidFill>
                  <a:srgbClr val="121212"/>
                </a:solidFill>
                <a:effectLst/>
                <a:latin typeface="-apple-system"/>
              </a:rPr>
              <a:t>滤波器的值就是要找的小图像的像素值。</a:t>
            </a:r>
            <a:endParaRPr lang="zh-CN" altLang="en-US" dirty="0"/>
          </a:p>
        </p:txBody>
      </p:sp>
      <p:sp>
        <p:nvSpPr>
          <p:cNvPr id="4" name="灯片编号占位符 3"/>
          <p:cNvSpPr>
            <a:spLocks noGrp="1"/>
          </p:cNvSpPr>
          <p:nvPr>
            <p:ph type="sldNum" sz="quarter" idx="5"/>
          </p:nvPr>
        </p:nvSpPr>
        <p:spPr/>
        <p:txBody>
          <a:bodyPr/>
          <a:lstStyle/>
          <a:p>
            <a:fld id="{50DDAC2A-16E6-45EC-8CA0-8D7A986311AB}" type="slidenum">
              <a:rPr lang="zh-CN" altLang="en-US" smtClean="0"/>
              <a:t>61</a:t>
            </a:fld>
            <a:endParaRPr lang="zh-CN" altLang="en-US"/>
          </a:p>
        </p:txBody>
      </p:sp>
    </p:spTree>
    <p:extLst>
      <p:ext uri="{BB962C8B-B14F-4D97-AF65-F5344CB8AC3E}">
        <p14:creationId xmlns:p14="http://schemas.microsoft.com/office/powerpoint/2010/main" val="1457639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在要检测的图像上，从左到右，从上到下遍历这一幅图像，从上到下计算模板与重叠子图像的像素匹配度，如果匹配的程度，也就是互相关的程度越大，这说明相同的可能性越大。</a:t>
            </a:r>
            <a:endParaRPr lang="zh-CN" altLang="en-US" dirty="0"/>
          </a:p>
        </p:txBody>
      </p:sp>
      <p:sp>
        <p:nvSpPr>
          <p:cNvPr id="4" name="灯片编号占位符 3"/>
          <p:cNvSpPr>
            <a:spLocks noGrp="1"/>
          </p:cNvSpPr>
          <p:nvPr>
            <p:ph type="sldNum" sz="quarter" idx="5"/>
          </p:nvPr>
        </p:nvSpPr>
        <p:spPr/>
        <p:txBody>
          <a:bodyPr/>
          <a:lstStyle/>
          <a:p>
            <a:fld id="{50DDAC2A-16E6-45EC-8CA0-8D7A986311AB}" type="slidenum">
              <a:rPr lang="zh-CN" altLang="en-US" smtClean="0"/>
              <a:t>62</a:t>
            </a:fld>
            <a:endParaRPr lang="zh-CN" altLang="en-US"/>
          </a:p>
        </p:txBody>
      </p:sp>
    </p:spTree>
    <p:extLst>
      <p:ext uri="{BB962C8B-B14F-4D97-AF65-F5344CB8AC3E}">
        <p14:creationId xmlns:p14="http://schemas.microsoft.com/office/powerpoint/2010/main" val="2028970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互相关图中亮度（值）最大的位置，就是匹配度最大的位置。</a:t>
            </a:r>
            <a:endParaRPr lang="zh-CN" altLang="en-US" dirty="0"/>
          </a:p>
        </p:txBody>
      </p:sp>
      <p:sp>
        <p:nvSpPr>
          <p:cNvPr id="4" name="灯片编号占位符 3"/>
          <p:cNvSpPr>
            <a:spLocks noGrp="1"/>
          </p:cNvSpPr>
          <p:nvPr>
            <p:ph type="sldNum" sz="quarter" idx="5"/>
          </p:nvPr>
        </p:nvSpPr>
        <p:spPr/>
        <p:txBody>
          <a:bodyPr/>
          <a:lstStyle/>
          <a:p>
            <a:fld id="{50DDAC2A-16E6-45EC-8CA0-8D7A986311AB}" type="slidenum">
              <a:rPr lang="zh-CN" altLang="en-US" smtClean="0"/>
              <a:t>65</a:t>
            </a:fld>
            <a:endParaRPr lang="zh-CN" altLang="en-US"/>
          </a:p>
        </p:txBody>
      </p:sp>
    </p:spTree>
    <p:extLst>
      <p:ext uri="{BB962C8B-B14F-4D97-AF65-F5344CB8AC3E}">
        <p14:creationId xmlns:p14="http://schemas.microsoft.com/office/powerpoint/2010/main" val="3983923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zh-CN" altLang="en-US" b="0" i="0" dirty="0">
                <a:solidFill>
                  <a:srgbClr val="404040"/>
                </a:solidFill>
                <a:effectLst/>
                <a:latin typeface="-apple-system"/>
              </a:rPr>
              <a:t>边缘检测是检测图像中的一些像素点，它们周围的像素点的灰度发生了急剧的变化，我们认为在这过程中，图像中的物体不同导致了这一变化，因此可以将这些像素点作为一个集合，可以用来标注图像中不同物体的边界。</a:t>
            </a:r>
            <a:r>
              <a:rPr lang="zh-CN" altLang="en-US" dirty="0"/>
              <a:t>边缘是图像中的重要的结构性特征，边缘往往存在于目标和背景之间，不同的区域之间，因此它可以作为图像分割的重要依据。在边缘检测中，它提取的是图像中不连续部分的特征，将闭合的边缘提取出来便可以作为一个区域。</a:t>
            </a:r>
            <a:br>
              <a:rPr lang="en-US" altLang="zh-CN" dirty="0"/>
            </a:br>
            <a:endParaRPr lang="en-US" dirty="0">
              <a:latin typeface="Arial" pitchFamily="34" charset="0"/>
            </a:endParaRPr>
          </a:p>
        </p:txBody>
      </p:sp>
    </p:spTree>
    <p:extLst>
      <p:ext uri="{BB962C8B-B14F-4D97-AF65-F5344CB8AC3E}">
        <p14:creationId xmlns:p14="http://schemas.microsoft.com/office/powerpoint/2010/main" val="229181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p:spPr>
        <p:txBody>
          <a:bodyPr/>
          <a:lstStyle/>
          <a:p>
            <a:r>
              <a:rPr lang="zh-CN" altLang="en-US" dirty="0"/>
              <a:t>边缘区域的灰度剖面可以看作是一个阶跃，即图像的灰度在一个很小的区域内变化到另一个相差十分明显的区域。</a:t>
            </a:r>
            <a:endParaRPr lang="en-US" dirty="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p:spPr>
        <p:txBody>
          <a:bodyPr/>
          <a:lstStyle/>
          <a:p>
            <a:endParaRPr lang="en-US">
              <a:latin typeface="Arial" pitchFamily="34" charset="0"/>
            </a:endParaRPr>
          </a:p>
        </p:txBody>
      </p:sp>
      <p:sp>
        <p:nvSpPr>
          <p:cNvPr id="129028" name="Slide Number Placeholder 3"/>
          <p:cNvSpPr>
            <a:spLocks noGrp="1"/>
          </p:cNvSpPr>
          <p:nvPr>
            <p:ph type="sldNum" sz="quarter" idx="5"/>
          </p:nvPr>
        </p:nvSpPr>
        <p:spPr>
          <a:noFill/>
        </p:spPr>
        <p:txBody>
          <a:bodyPr/>
          <a:lstStyle/>
          <a:p>
            <a:fld id="{7271305C-32AD-4CD9-990C-BAE7F236DAA1}" type="slidenum">
              <a:rPr lang="en-US" smtClean="0">
                <a:latin typeface="Arial" pitchFamily="34" charset="0"/>
              </a:rPr>
              <a:pPr/>
              <a:t>68</a:t>
            </a:fld>
            <a:endParaRPr lang="en-US">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458788" y="720725"/>
            <a:ext cx="6400800" cy="3600450"/>
          </a:xfrm>
          <a:ln/>
        </p:spPr>
      </p:sp>
      <p:sp>
        <p:nvSpPr>
          <p:cNvPr id="130051" name="Rectangle 3"/>
          <p:cNvSpPr>
            <a:spLocks noGrp="1" noChangeArrowheads="1"/>
          </p:cNvSpPr>
          <p:nvPr>
            <p:ph type="body" idx="1"/>
          </p:nvPr>
        </p:nvSpPr>
        <p:spPr>
          <a:xfrm>
            <a:off x="975360" y="4560570"/>
            <a:ext cx="5364480" cy="4320540"/>
          </a:xfrm>
          <a:noFill/>
          <a:ln/>
        </p:spPr>
        <p:txBody>
          <a:bodyPr/>
          <a:lstStyle/>
          <a:p>
            <a:endParaRPr lang="en-US" dirty="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178F9FA8-D02A-4139-B830-4139E9DB1371}"/>
              </a:ext>
            </a:extLst>
          </p:cNvPr>
          <p:cNvSpPr>
            <a:spLocks noGrp="1" noRot="1" noChangeAspect="1" noChangeArrowheads="1"/>
          </p:cNvSpPr>
          <p:nvPr>
            <p:ph type="sldImg"/>
          </p:nvPr>
        </p:nvSpPr>
        <p:spPr>
          <a:solidFill>
            <a:srgbClr val="FFFFFF"/>
          </a:solidFill>
          <a:ln/>
        </p:spPr>
      </p:sp>
      <p:sp>
        <p:nvSpPr>
          <p:cNvPr id="18434" name="Rectangle 2">
            <a:extLst>
              <a:ext uri="{FF2B5EF4-FFF2-40B4-BE49-F238E27FC236}">
                <a16:creationId xmlns:a16="http://schemas.microsoft.com/office/drawing/2014/main" id="{7048F9B5-E136-4925-9977-02596BD4FFBC}"/>
              </a:ext>
            </a:extLst>
          </p:cNvPr>
          <p:cNvSpPr>
            <a:spLocks noGrp="1" noChangeArrowheads="1"/>
          </p:cNvSpPr>
          <p:nvPr>
            <p:ph type="body" idx="1"/>
          </p:nvPr>
        </p:nvSpPr>
        <p:spPr>
          <a:ln/>
        </p:spPr>
        <p:txBody>
          <a:bodyPr/>
          <a:lstStyle/>
          <a:p>
            <a:pPr marL="44450" eaLnBrk="1" hangingPunct="1">
              <a:spcBef>
                <a:spcPts val="450"/>
              </a:spcBef>
              <a:defRPr/>
            </a:pPr>
            <a:r>
              <a:rPr lang="en-US">
                <a:solidFill>
                  <a:srgbClr val="000000"/>
                </a:solidFill>
                <a:ea typeface="ＭＳ Ｐゴシック" charset="0"/>
                <a:cs typeface="Times New Roman" charset="0"/>
                <a:sym typeface="Times New Roman" charset="0"/>
              </a:rPr>
              <a:t>How to fix?</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自然世界中的图像是连续的，但是计算机只能处理离散的数据，因此对图像需要进行采样。</a:t>
            </a:r>
            <a:r>
              <a:rPr lang="en-US" altLang="zh-CN" dirty="0"/>
              <a:t>2D</a:t>
            </a:r>
            <a:r>
              <a:rPr lang="zh-CN" altLang="en-US" dirty="0"/>
              <a:t>空间上采样为像素位置，每个像素位置上又对颜色进行量化表示，比如亮度，对比度，</a:t>
            </a:r>
            <a:r>
              <a:rPr lang="en-US" altLang="zh-CN" dirty="0"/>
              <a:t>RGB</a:t>
            </a:r>
            <a:r>
              <a:rPr lang="zh-CN" altLang="en-US" dirty="0"/>
              <a:t>颜色表示等。在对图像进行处理时，可将图像数据看作矩阵来进行处理。</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6</a:t>
            </a:fld>
            <a:endParaRPr lang="zh-CN" altLang="en-US"/>
          </a:p>
        </p:txBody>
      </p:sp>
    </p:spTree>
    <p:extLst>
      <p:ext uri="{BB962C8B-B14F-4D97-AF65-F5344CB8AC3E}">
        <p14:creationId xmlns:p14="http://schemas.microsoft.com/office/powerpoint/2010/main" val="1332535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DDAC2A-16E6-45EC-8CA0-8D7A986311AB}" type="slidenum">
              <a:rPr lang="zh-CN" altLang="en-US" smtClean="0"/>
              <a:t>78</a:t>
            </a:fld>
            <a:endParaRPr lang="zh-CN" altLang="en-US"/>
          </a:p>
        </p:txBody>
      </p:sp>
    </p:spTree>
    <p:extLst>
      <p:ext uri="{BB962C8B-B14F-4D97-AF65-F5344CB8AC3E}">
        <p14:creationId xmlns:p14="http://schemas.microsoft.com/office/powerpoint/2010/main" val="3623379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xfrm>
            <a:off x="458788" y="720725"/>
            <a:ext cx="6400800" cy="3600450"/>
          </a:xfrm>
          <a:ln/>
        </p:spPr>
      </p:sp>
      <p:sp>
        <p:nvSpPr>
          <p:cNvPr id="153603" name="Rectangle 3"/>
          <p:cNvSpPr>
            <a:spLocks noGrp="1" noChangeArrowheads="1"/>
          </p:cNvSpPr>
          <p:nvPr>
            <p:ph type="body" idx="1"/>
          </p:nvPr>
        </p:nvSpPr>
        <p:spPr>
          <a:noFill/>
          <a:ln/>
        </p:spPr>
        <p:txBody>
          <a:bodyPr/>
          <a:lstStyle/>
          <a:p>
            <a:endParaRPr lang="en-US" dirty="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458788" y="720725"/>
            <a:ext cx="6400800" cy="3600450"/>
          </a:xfrm>
          <a:ln/>
        </p:spPr>
      </p:sp>
      <p:sp>
        <p:nvSpPr>
          <p:cNvPr id="156675"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458788" y="720725"/>
            <a:ext cx="6400800" cy="3600450"/>
          </a:xfrm>
          <a:ln/>
        </p:spPr>
      </p:sp>
      <p:sp>
        <p:nvSpPr>
          <p:cNvPr id="157699"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2726443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458788" y="720725"/>
            <a:ext cx="6400800" cy="3600450"/>
          </a:xfrm>
          <a:ln/>
        </p:spPr>
      </p:sp>
      <p:sp>
        <p:nvSpPr>
          <p:cNvPr id="161795"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滤波核尺寸增加一倍，每个缩小后的图像对应像素就考虑有多一倍的像素信息。</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88</a:t>
            </a:fld>
            <a:endParaRPr lang="zh-CN" altLang="en-US"/>
          </a:p>
        </p:txBody>
      </p:sp>
    </p:spTree>
    <p:extLst>
      <p:ext uri="{BB962C8B-B14F-4D97-AF65-F5344CB8AC3E}">
        <p14:creationId xmlns:p14="http://schemas.microsoft.com/office/powerpoint/2010/main" val="4072325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进行滤波后</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89</a:t>
            </a:fld>
            <a:endParaRPr lang="zh-CN" altLang="en-US"/>
          </a:p>
        </p:txBody>
      </p:sp>
    </p:spTree>
    <p:extLst>
      <p:ext uri="{BB962C8B-B14F-4D97-AF65-F5344CB8AC3E}">
        <p14:creationId xmlns:p14="http://schemas.microsoft.com/office/powerpoint/2010/main" val="1242792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82e84bb10b_0_2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82e84bb10b_0_2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4073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82e84bb10b_0_2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82e84bb10b_0_2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如何解决映射到原图非整数坐标上的点。</a:t>
            </a:r>
            <a:endParaRPr dirty="0"/>
          </a:p>
        </p:txBody>
      </p:sp>
    </p:spTree>
    <p:extLst>
      <p:ext uri="{BB962C8B-B14F-4D97-AF65-F5344CB8AC3E}">
        <p14:creationId xmlns:p14="http://schemas.microsoft.com/office/powerpoint/2010/main" val="1926865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82ffd8967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82ffd89671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选取最近的像素。</a:t>
            </a:r>
            <a:endParaRPr lang="en-US" altLang="zh-CN" dirty="0"/>
          </a:p>
          <a:p>
            <a:pPr marL="0" lvl="0" indent="0" algn="l" rtl="0">
              <a:spcBef>
                <a:spcPts val="0"/>
              </a:spcBef>
              <a:spcAft>
                <a:spcPts val="0"/>
              </a:spcAft>
              <a:buNone/>
            </a:pPr>
            <a:r>
              <a:rPr lang="zh-CN" altLang="en-US" dirty="0"/>
              <a:t>只考虑一个像素。</a:t>
            </a:r>
            <a:endParaRPr dirty="0"/>
          </a:p>
        </p:txBody>
      </p:sp>
    </p:spTree>
    <p:extLst>
      <p:ext uri="{BB962C8B-B14F-4D97-AF65-F5344CB8AC3E}">
        <p14:creationId xmlns:p14="http://schemas.microsoft.com/office/powerpoint/2010/main" val="1567152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滤波器是图像处理中的常用手段。</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8</a:t>
            </a:fld>
            <a:endParaRPr lang="zh-CN" altLang="en-US"/>
          </a:p>
        </p:txBody>
      </p:sp>
    </p:spTree>
    <p:extLst>
      <p:ext uri="{BB962C8B-B14F-4D97-AF65-F5344CB8AC3E}">
        <p14:creationId xmlns:p14="http://schemas.microsoft.com/office/powerpoint/2010/main" val="11069830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82e84bb10b_0_2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82e84bb10b_0_2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考虑了四个像素</a:t>
            </a:r>
            <a:endParaRPr dirty="0"/>
          </a:p>
        </p:txBody>
      </p:sp>
    </p:spTree>
    <p:extLst>
      <p:ext uri="{BB962C8B-B14F-4D97-AF65-F5344CB8AC3E}">
        <p14:creationId xmlns:p14="http://schemas.microsoft.com/office/powerpoint/2010/main" val="3901006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82e84bb10b_0_2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82e84bb10b_0_2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在二维图像中，需要先对原图像进行填充</a:t>
            </a:r>
            <a:r>
              <a:rPr lang="en-US" altLang="zh-CN" dirty="0"/>
              <a:t>0</a:t>
            </a:r>
            <a:r>
              <a:rPr lang="zh-CN" altLang="en-US" dirty="0"/>
              <a:t>，再对图像进行卷积，才可以得到放大图像的效果。</a:t>
            </a:r>
            <a:endParaRPr dirty="0"/>
          </a:p>
        </p:txBody>
      </p:sp>
    </p:spTree>
    <p:extLst>
      <p:ext uri="{BB962C8B-B14F-4D97-AF65-F5344CB8AC3E}">
        <p14:creationId xmlns:p14="http://schemas.microsoft.com/office/powerpoint/2010/main" val="6988168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82ed66a8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82ed66a8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双三次更加平滑</a:t>
            </a:r>
            <a:endParaRPr dirty="0"/>
          </a:p>
        </p:txBody>
      </p:sp>
    </p:spTree>
    <p:extLst>
      <p:ext uri="{BB962C8B-B14F-4D97-AF65-F5344CB8AC3E}">
        <p14:creationId xmlns:p14="http://schemas.microsoft.com/office/powerpoint/2010/main" val="3009619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设计滤波器的目的是什么？</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16</a:t>
            </a:fld>
            <a:endParaRPr lang="zh-CN" altLang="en-US"/>
          </a:p>
        </p:txBody>
      </p:sp>
    </p:spTree>
    <p:extLst>
      <p:ext uri="{BB962C8B-B14F-4D97-AF65-F5344CB8AC3E}">
        <p14:creationId xmlns:p14="http://schemas.microsoft.com/office/powerpoint/2010/main" val="92564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DDAC2A-16E6-45EC-8CA0-8D7A986311AB}" type="slidenum">
              <a:rPr lang="zh-CN" altLang="en-US" smtClean="0"/>
              <a:t>17</a:t>
            </a:fld>
            <a:endParaRPr lang="zh-CN" altLang="en-US"/>
          </a:p>
        </p:txBody>
      </p:sp>
    </p:spTree>
    <p:extLst>
      <p:ext uri="{BB962C8B-B14F-4D97-AF65-F5344CB8AC3E}">
        <p14:creationId xmlns:p14="http://schemas.microsoft.com/office/powerpoint/2010/main" val="193041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按照高斯分布随机生成噪声，将噪声加到原始图像上。</a:t>
            </a:r>
            <a:endParaRPr lang="en-US" altLang="zh-CN" dirty="0"/>
          </a:p>
          <a:p>
            <a:r>
              <a:rPr lang="zh-CN" altLang="en-US" dirty="0"/>
              <a:t>高斯白噪声是指幅度分布服从高斯分布，功率谱密度服从均匀分布。</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18</a:t>
            </a:fld>
            <a:endParaRPr lang="zh-CN" altLang="en-US"/>
          </a:p>
        </p:txBody>
      </p:sp>
    </p:spTree>
    <p:extLst>
      <p:ext uri="{BB962C8B-B14F-4D97-AF65-F5344CB8AC3E}">
        <p14:creationId xmlns:p14="http://schemas.microsoft.com/office/powerpoint/2010/main" val="370047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按照高斯分布随机生成噪声，将噪声加到原始图像上。</a:t>
            </a:r>
            <a:endParaRPr lang="en-US" altLang="zh-CN" dirty="0"/>
          </a:p>
          <a:p>
            <a:r>
              <a:rPr lang="zh-CN" altLang="en-US" dirty="0"/>
              <a:t>高斯白噪声是指幅度分布服从高斯分布，功率谱密度服从均匀分布。</a:t>
            </a:r>
          </a:p>
        </p:txBody>
      </p:sp>
      <p:sp>
        <p:nvSpPr>
          <p:cNvPr id="4" name="灯片编号占位符 3"/>
          <p:cNvSpPr>
            <a:spLocks noGrp="1"/>
          </p:cNvSpPr>
          <p:nvPr>
            <p:ph type="sldNum" sz="quarter" idx="5"/>
          </p:nvPr>
        </p:nvSpPr>
        <p:spPr/>
        <p:txBody>
          <a:bodyPr/>
          <a:lstStyle/>
          <a:p>
            <a:fld id="{50DDAC2A-16E6-45EC-8CA0-8D7A986311AB}" type="slidenum">
              <a:rPr lang="zh-CN" altLang="en-US" smtClean="0"/>
              <a:t>19</a:t>
            </a:fld>
            <a:endParaRPr lang="zh-CN" altLang="en-US"/>
          </a:p>
        </p:txBody>
      </p:sp>
    </p:spTree>
    <p:extLst>
      <p:ext uri="{BB962C8B-B14F-4D97-AF65-F5344CB8AC3E}">
        <p14:creationId xmlns:p14="http://schemas.microsoft.com/office/powerpoint/2010/main" val="3707842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7EE24-F04A-4706-9BE3-BF0BD3CFAF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D6321A-1241-4087-973C-AB2994DDD8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B996B18-307F-495B-8BCD-C41AD1B8D3E3}"/>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5" name="页脚占位符 4">
            <a:extLst>
              <a:ext uri="{FF2B5EF4-FFF2-40B4-BE49-F238E27FC236}">
                <a16:creationId xmlns:a16="http://schemas.microsoft.com/office/drawing/2014/main" id="{CE004953-8426-4507-9DD7-4636ADC78D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120AF9-1098-4A4E-9940-77DA70D292DC}"/>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2046634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FAD43-DDBD-4CE4-BCE7-4B3BB824898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AB782CB-CE3C-4647-A925-489AF5FD45F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CF0A4F-2F9B-48FE-A2C2-8CC60DBE6D72}"/>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5" name="页脚占位符 4">
            <a:extLst>
              <a:ext uri="{FF2B5EF4-FFF2-40B4-BE49-F238E27FC236}">
                <a16:creationId xmlns:a16="http://schemas.microsoft.com/office/drawing/2014/main" id="{09F1B655-0746-4D4F-B7B9-2A898D89FD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C433C3-97AC-4AB3-9082-56C50BB926FC}"/>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143789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F44329-0C77-43C6-98B8-2112A2FB716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B888A9-9EB5-42CB-A010-036D9A0F1B6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59DA29-7729-4BED-B0AF-4BA317C0C441}"/>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5" name="页脚占位符 4">
            <a:extLst>
              <a:ext uri="{FF2B5EF4-FFF2-40B4-BE49-F238E27FC236}">
                <a16:creationId xmlns:a16="http://schemas.microsoft.com/office/drawing/2014/main" id="{F181A460-60E5-4B40-9BEB-0CD3901FD8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F68D86-3614-4A2B-97D4-14A19E9C48F7}"/>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1455685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1869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074333"/>
            <a:ext cx="11360800" cy="5017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83267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170600" y="256233"/>
            <a:ext cx="11850800" cy="763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298400" y="1019833"/>
            <a:ext cx="11595200" cy="5674400"/>
          </a:xfrm>
          <a:prstGeom prst="rect">
            <a:avLst/>
          </a:prstGeom>
          <a:solidFill>
            <a:srgbClr val="FFFFFF">
              <a:alpha val="60000"/>
            </a:srgbClr>
          </a:solidFill>
          <a:ln>
            <a:noFill/>
          </a:ln>
        </p:spPr>
        <p:txBody>
          <a:bodyPr spcFirstLastPara="1" wrap="square" lIns="91425" tIns="91425" rIns="91425" bIns="91425" anchor="t" anchorCtr="0">
            <a:noAutofit/>
          </a:bodyPr>
          <a:lstStyle>
            <a:lvl1pPr marL="609585" lvl="0" indent="-507987" rtl="0">
              <a:spcBef>
                <a:spcPts val="0"/>
              </a:spcBef>
              <a:spcAft>
                <a:spcPts val="0"/>
              </a:spcAft>
              <a:buClr>
                <a:srgbClr val="000000"/>
              </a:buClr>
              <a:buSzPts val="2400"/>
              <a:buChar char="●"/>
              <a:defRPr sz="3200">
                <a:solidFill>
                  <a:srgbClr val="000000"/>
                </a:solidFill>
              </a:defRPr>
            </a:lvl1pPr>
            <a:lvl2pPr marL="1219170" lvl="1" indent="-457189" rtl="0">
              <a:spcBef>
                <a:spcPts val="2133"/>
              </a:spcBef>
              <a:spcAft>
                <a:spcPts val="0"/>
              </a:spcAft>
              <a:buClr>
                <a:srgbClr val="000000"/>
              </a:buClr>
              <a:buSzPts val="1800"/>
              <a:buChar char="○"/>
              <a:defRPr sz="2400">
                <a:solidFill>
                  <a:srgbClr val="000000"/>
                </a:solidFill>
              </a:defRPr>
            </a:lvl2pPr>
            <a:lvl3pPr marL="1828754" lvl="2" indent="-423323" rtl="0">
              <a:spcBef>
                <a:spcPts val="2133"/>
              </a:spcBef>
              <a:spcAft>
                <a:spcPts val="0"/>
              </a:spcAft>
              <a:buClr>
                <a:srgbClr val="000000"/>
              </a:buClr>
              <a:buSzPts val="1400"/>
              <a:buChar char="■"/>
              <a:defRPr>
                <a:solidFill>
                  <a:srgbClr val="000000"/>
                </a:solidFill>
              </a:defRPr>
            </a:lvl3pPr>
            <a:lvl4pPr marL="2438339" lvl="3" indent="-423323" rtl="0">
              <a:spcBef>
                <a:spcPts val="2133"/>
              </a:spcBef>
              <a:spcAft>
                <a:spcPts val="0"/>
              </a:spcAft>
              <a:buClr>
                <a:srgbClr val="000000"/>
              </a:buClr>
              <a:buSzPts val="1400"/>
              <a:buChar char="●"/>
              <a:defRPr>
                <a:solidFill>
                  <a:srgbClr val="000000"/>
                </a:solidFill>
              </a:defRPr>
            </a:lvl4pPr>
            <a:lvl5pPr marL="3047924" lvl="4" indent="-423323" rtl="0">
              <a:spcBef>
                <a:spcPts val="2133"/>
              </a:spcBef>
              <a:spcAft>
                <a:spcPts val="0"/>
              </a:spcAft>
              <a:buClr>
                <a:srgbClr val="000000"/>
              </a:buClr>
              <a:buSzPts val="1400"/>
              <a:buChar char="○"/>
              <a:defRPr>
                <a:solidFill>
                  <a:srgbClr val="000000"/>
                </a:solidFill>
              </a:defRPr>
            </a:lvl5pPr>
            <a:lvl6pPr marL="3657509" lvl="5" indent="-423323" rtl="0">
              <a:spcBef>
                <a:spcPts val="2133"/>
              </a:spcBef>
              <a:spcAft>
                <a:spcPts val="0"/>
              </a:spcAft>
              <a:buClr>
                <a:srgbClr val="000000"/>
              </a:buClr>
              <a:buSzPts val="1400"/>
              <a:buChar char="■"/>
              <a:defRPr>
                <a:solidFill>
                  <a:srgbClr val="000000"/>
                </a:solidFill>
              </a:defRPr>
            </a:lvl6pPr>
            <a:lvl7pPr marL="4267093" lvl="6" indent="-423323" rtl="0">
              <a:spcBef>
                <a:spcPts val="2133"/>
              </a:spcBef>
              <a:spcAft>
                <a:spcPts val="0"/>
              </a:spcAft>
              <a:buClr>
                <a:srgbClr val="000000"/>
              </a:buClr>
              <a:buSzPts val="1400"/>
              <a:buChar char="●"/>
              <a:defRPr>
                <a:solidFill>
                  <a:srgbClr val="000000"/>
                </a:solidFill>
              </a:defRPr>
            </a:lvl7pPr>
            <a:lvl8pPr marL="4876678" lvl="7" indent="-423323" rtl="0">
              <a:spcBef>
                <a:spcPts val="2133"/>
              </a:spcBef>
              <a:spcAft>
                <a:spcPts val="0"/>
              </a:spcAft>
              <a:buClr>
                <a:srgbClr val="000000"/>
              </a:buClr>
              <a:buSzPts val="1400"/>
              <a:buChar char="○"/>
              <a:defRPr>
                <a:solidFill>
                  <a:srgbClr val="000000"/>
                </a:solidFill>
              </a:defRPr>
            </a:lvl8pPr>
            <a:lvl9pPr marL="5486263" lvl="8" indent="-423323" rtl="0">
              <a:spcBef>
                <a:spcPts val="2133"/>
              </a:spcBef>
              <a:spcAft>
                <a:spcPts val="2133"/>
              </a:spcAft>
              <a:buClr>
                <a:srgbClr val="000000"/>
              </a:buClr>
              <a:buSzPts val="1400"/>
              <a:buChar char="■"/>
              <a:defRPr>
                <a:solidFill>
                  <a:srgbClr val="000000"/>
                </a:solidFill>
              </a:defRPr>
            </a:lvl9pPr>
          </a:lstStyle>
          <a:p>
            <a:endParaRPr/>
          </a:p>
        </p:txBody>
      </p:sp>
      <p:sp>
        <p:nvSpPr>
          <p:cNvPr id="57" name="Google Shape;57;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cxnSp>
        <p:nvCxnSpPr>
          <p:cNvPr id="58" name="Google Shape;58;p14"/>
          <p:cNvCxnSpPr/>
          <p:nvPr/>
        </p:nvCxnSpPr>
        <p:spPr>
          <a:xfrm>
            <a:off x="298401" y="897915"/>
            <a:ext cx="11595200" cy="0"/>
          </a:xfrm>
          <a:prstGeom prst="straightConnector1">
            <a:avLst/>
          </a:prstGeom>
          <a:noFill/>
          <a:ln w="28575" cap="flat" cmpd="sng">
            <a:solidFill>
              <a:srgbClr val="000000"/>
            </a:solidFill>
            <a:prstDash val="solid"/>
            <a:round/>
            <a:headEnd type="none" w="med" len="med"/>
            <a:tailEnd type="none" w="med" len="med"/>
          </a:ln>
        </p:spPr>
      </p:cxnSp>
      <p:sp>
        <p:nvSpPr>
          <p:cNvPr id="59" name="Google Shape;59;p14"/>
          <p:cNvSpPr txBox="1">
            <a:spLocks noGrp="1"/>
          </p:cNvSpPr>
          <p:nvPr>
            <p:ph type="title" idx="2"/>
          </p:nvPr>
        </p:nvSpPr>
        <p:spPr>
          <a:xfrm>
            <a:off x="306000" y="6390200"/>
            <a:ext cx="11580000" cy="31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67"/>
            </a:lvl1pPr>
            <a:lvl2pPr lvl="1" rtl="0">
              <a:spcBef>
                <a:spcPts val="0"/>
              </a:spcBef>
              <a:spcAft>
                <a:spcPts val="0"/>
              </a:spcAft>
              <a:buNone/>
              <a:defRPr sz="1067"/>
            </a:lvl2pPr>
            <a:lvl3pPr lvl="2" rtl="0">
              <a:spcBef>
                <a:spcPts val="0"/>
              </a:spcBef>
              <a:spcAft>
                <a:spcPts val="0"/>
              </a:spcAft>
              <a:buNone/>
              <a:defRPr sz="1067"/>
            </a:lvl3pPr>
            <a:lvl4pPr lvl="3" rtl="0">
              <a:spcBef>
                <a:spcPts val="0"/>
              </a:spcBef>
              <a:spcAft>
                <a:spcPts val="0"/>
              </a:spcAft>
              <a:buNone/>
              <a:defRPr sz="1067"/>
            </a:lvl4pPr>
            <a:lvl5pPr lvl="4" rtl="0">
              <a:spcBef>
                <a:spcPts val="0"/>
              </a:spcBef>
              <a:spcAft>
                <a:spcPts val="0"/>
              </a:spcAft>
              <a:buNone/>
              <a:defRPr sz="1067"/>
            </a:lvl5pPr>
            <a:lvl6pPr lvl="5" rtl="0">
              <a:spcBef>
                <a:spcPts val="0"/>
              </a:spcBef>
              <a:spcAft>
                <a:spcPts val="0"/>
              </a:spcAft>
              <a:buNone/>
              <a:defRPr sz="1067"/>
            </a:lvl6pPr>
            <a:lvl7pPr lvl="6" rtl="0">
              <a:spcBef>
                <a:spcPts val="0"/>
              </a:spcBef>
              <a:spcAft>
                <a:spcPts val="0"/>
              </a:spcAft>
              <a:buNone/>
              <a:defRPr sz="1067"/>
            </a:lvl7pPr>
            <a:lvl8pPr lvl="7" rtl="0">
              <a:spcBef>
                <a:spcPts val="0"/>
              </a:spcBef>
              <a:spcAft>
                <a:spcPts val="0"/>
              </a:spcAft>
              <a:buNone/>
              <a:defRPr sz="1067"/>
            </a:lvl8pPr>
            <a:lvl9pPr lvl="8" rtl="0">
              <a:spcBef>
                <a:spcPts val="0"/>
              </a:spcBef>
              <a:spcAft>
                <a:spcPts val="0"/>
              </a:spcAft>
              <a:buNone/>
              <a:defRPr sz="1067"/>
            </a:lvl9pPr>
          </a:lstStyle>
          <a:p>
            <a:endParaRPr/>
          </a:p>
        </p:txBody>
      </p:sp>
    </p:spTree>
    <p:extLst>
      <p:ext uri="{BB962C8B-B14F-4D97-AF65-F5344CB8AC3E}">
        <p14:creationId xmlns:p14="http://schemas.microsoft.com/office/powerpoint/2010/main" val="286794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D1039D25-0386-4A2A-A336-26172BE242DC}" type="slidenum">
              <a:rPr lang="zh-CN" altLang="zh-CN" smtClean="0"/>
              <a:t>‹#›</a:t>
            </a:fld>
            <a:endParaRPr lang="zh-CN" altLang="zh-CN"/>
          </a:p>
        </p:txBody>
      </p:sp>
    </p:spTree>
    <p:extLst>
      <p:ext uri="{BB962C8B-B14F-4D97-AF65-F5344CB8AC3E}">
        <p14:creationId xmlns:p14="http://schemas.microsoft.com/office/powerpoint/2010/main" val="1451513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31DA7333-D123-4A8F-96C3-7B313D393FE6}" type="slidenum">
              <a:rPr lang="zh-CN" altLang="zh-CN" smtClean="0"/>
              <a:t>‹#›</a:t>
            </a:fld>
            <a:endParaRPr lang="zh-CN" altLang="zh-CN"/>
          </a:p>
        </p:txBody>
      </p:sp>
    </p:spTree>
    <p:extLst>
      <p:ext uri="{BB962C8B-B14F-4D97-AF65-F5344CB8AC3E}">
        <p14:creationId xmlns:p14="http://schemas.microsoft.com/office/powerpoint/2010/main" val="3808141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443AE7A3-BBBA-481C-9EC9-454F3A5F8283}" type="slidenum">
              <a:rPr lang="zh-CN" altLang="zh-CN" smtClean="0"/>
              <a:t>‹#›</a:t>
            </a:fld>
            <a:endParaRPr lang="zh-CN" altLang="zh-CN"/>
          </a:p>
        </p:txBody>
      </p:sp>
    </p:spTree>
    <p:extLst>
      <p:ext uri="{BB962C8B-B14F-4D97-AF65-F5344CB8AC3E}">
        <p14:creationId xmlns:p14="http://schemas.microsoft.com/office/powerpoint/2010/main" val="3943586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zh-CN" altLang="zh-CN"/>
          </a:p>
        </p:txBody>
      </p:sp>
      <p:sp>
        <p:nvSpPr>
          <p:cNvPr id="6" name="Footer Placeholder 5"/>
          <p:cNvSpPr>
            <a:spLocks noGrp="1"/>
          </p:cNvSpPr>
          <p:nvPr>
            <p:ph type="ftr" sz="quarter" idx="11"/>
          </p:nvPr>
        </p:nvSpPr>
        <p:spPr/>
        <p:txBody>
          <a:bodyPr/>
          <a:lstStyle/>
          <a:p>
            <a:pPr>
              <a:defRPr/>
            </a:pPr>
            <a:endParaRPr lang="zh-CN" altLang="zh-CN"/>
          </a:p>
        </p:txBody>
      </p:sp>
      <p:sp>
        <p:nvSpPr>
          <p:cNvPr id="7" name="Slide Number Placeholder 6"/>
          <p:cNvSpPr>
            <a:spLocks noGrp="1"/>
          </p:cNvSpPr>
          <p:nvPr>
            <p:ph type="sldNum" sz="quarter" idx="12"/>
          </p:nvPr>
        </p:nvSpPr>
        <p:spPr/>
        <p:txBody>
          <a:bodyPr/>
          <a:lstStyle/>
          <a:p>
            <a:pPr>
              <a:defRPr/>
            </a:pPr>
            <a:fld id="{2CA6BB7E-F0F4-44C5-8287-0775C0C31AFE}" type="slidenum">
              <a:rPr lang="zh-CN" altLang="zh-CN" smtClean="0"/>
              <a:t>‹#›</a:t>
            </a:fld>
            <a:endParaRPr lang="zh-CN" altLang="zh-CN"/>
          </a:p>
        </p:txBody>
      </p:sp>
    </p:spTree>
    <p:extLst>
      <p:ext uri="{BB962C8B-B14F-4D97-AF65-F5344CB8AC3E}">
        <p14:creationId xmlns:p14="http://schemas.microsoft.com/office/powerpoint/2010/main" val="4067938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zh-CN" altLang="zh-CN"/>
          </a:p>
        </p:txBody>
      </p:sp>
      <p:sp>
        <p:nvSpPr>
          <p:cNvPr id="8" name="Footer Placeholder 7"/>
          <p:cNvSpPr>
            <a:spLocks noGrp="1"/>
          </p:cNvSpPr>
          <p:nvPr>
            <p:ph type="ftr" sz="quarter" idx="11"/>
          </p:nvPr>
        </p:nvSpPr>
        <p:spPr/>
        <p:txBody>
          <a:bodyPr/>
          <a:lstStyle/>
          <a:p>
            <a:pPr>
              <a:defRPr/>
            </a:pPr>
            <a:endParaRPr lang="zh-CN" altLang="zh-CN"/>
          </a:p>
        </p:txBody>
      </p:sp>
      <p:sp>
        <p:nvSpPr>
          <p:cNvPr id="9" name="Slide Number Placeholder 8"/>
          <p:cNvSpPr>
            <a:spLocks noGrp="1"/>
          </p:cNvSpPr>
          <p:nvPr>
            <p:ph type="sldNum" sz="quarter" idx="12"/>
          </p:nvPr>
        </p:nvSpPr>
        <p:spPr/>
        <p:txBody>
          <a:bodyPr/>
          <a:lstStyle/>
          <a:p>
            <a:pPr>
              <a:defRPr/>
            </a:pPr>
            <a:fld id="{8B31E454-83C6-4AFF-8E46-67DD2B552B2B}" type="slidenum">
              <a:rPr lang="zh-CN" altLang="zh-CN" smtClean="0"/>
              <a:t>‹#›</a:t>
            </a:fld>
            <a:endParaRPr lang="zh-CN" altLang="zh-CN"/>
          </a:p>
        </p:txBody>
      </p:sp>
    </p:spTree>
    <p:extLst>
      <p:ext uri="{BB962C8B-B14F-4D97-AF65-F5344CB8AC3E}">
        <p14:creationId xmlns:p14="http://schemas.microsoft.com/office/powerpoint/2010/main" val="3351662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zh-CN"/>
          </a:p>
        </p:txBody>
      </p:sp>
      <p:sp>
        <p:nvSpPr>
          <p:cNvPr id="4" name="Footer Placeholder 3"/>
          <p:cNvSpPr>
            <a:spLocks noGrp="1"/>
          </p:cNvSpPr>
          <p:nvPr>
            <p:ph type="ftr" sz="quarter" idx="11"/>
          </p:nvPr>
        </p:nvSpPr>
        <p:spPr/>
        <p:txBody>
          <a:bodyPr/>
          <a:lstStyle/>
          <a:p>
            <a:pPr>
              <a:defRPr/>
            </a:pPr>
            <a:endParaRPr lang="zh-CN" altLang="zh-CN"/>
          </a:p>
        </p:txBody>
      </p:sp>
      <p:sp>
        <p:nvSpPr>
          <p:cNvPr id="5" name="Slide Number Placeholder 4"/>
          <p:cNvSpPr>
            <a:spLocks noGrp="1"/>
          </p:cNvSpPr>
          <p:nvPr>
            <p:ph type="sldNum" sz="quarter" idx="12"/>
          </p:nvPr>
        </p:nvSpPr>
        <p:spPr/>
        <p:txBody>
          <a:bodyPr/>
          <a:lstStyle/>
          <a:p>
            <a:pPr>
              <a:defRPr/>
            </a:pPr>
            <a:fld id="{FD2BFE97-9091-4AE6-9CBC-C3D808374D1B}" type="slidenum">
              <a:rPr lang="zh-CN" altLang="zh-CN" smtClean="0"/>
              <a:t>‹#›</a:t>
            </a:fld>
            <a:endParaRPr lang="zh-CN" altLang="zh-CN"/>
          </a:p>
        </p:txBody>
      </p:sp>
    </p:spTree>
    <p:extLst>
      <p:ext uri="{BB962C8B-B14F-4D97-AF65-F5344CB8AC3E}">
        <p14:creationId xmlns:p14="http://schemas.microsoft.com/office/powerpoint/2010/main" val="1177637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FC602-2088-4E32-A5C5-1E6A5B332B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7C554C-5D05-4031-909C-0BFA343D46C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3483D5-BB2F-4B74-8D6C-0A7AD91AAE1F}"/>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5" name="页脚占位符 4">
            <a:extLst>
              <a:ext uri="{FF2B5EF4-FFF2-40B4-BE49-F238E27FC236}">
                <a16:creationId xmlns:a16="http://schemas.microsoft.com/office/drawing/2014/main" id="{10DA99C8-BCD4-414C-8771-09B25BFDE0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8B69A3-5459-4D84-9E90-15CC34665D0F}"/>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2171646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CN" altLang="zh-CN"/>
          </a:p>
        </p:txBody>
      </p:sp>
      <p:sp>
        <p:nvSpPr>
          <p:cNvPr id="3" name="Footer Placeholder 2"/>
          <p:cNvSpPr>
            <a:spLocks noGrp="1"/>
          </p:cNvSpPr>
          <p:nvPr>
            <p:ph type="ftr" sz="quarter" idx="11"/>
          </p:nvPr>
        </p:nvSpPr>
        <p:spPr/>
        <p:txBody>
          <a:bodyPr/>
          <a:lstStyle/>
          <a:p>
            <a:pPr>
              <a:defRPr/>
            </a:pPr>
            <a:endParaRPr lang="zh-CN" altLang="zh-CN"/>
          </a:p>
        </p:txBody>
      </p:sp>
      <p:sp>
        <p:nvSpPr>
          <p:cNvPr id="4" name="Slide Number Placeholder 3"/>
          <p:cNvSpPr>
            <a:spLocks noGrp="1"/>
          </p:cNvSpPr>
          <p:nvPr>
            <p:ph type="sldNum" sz="quarter" idx="12"/>
          </p:nvPr>
        </p:nvSpPr>
        <p:spPr/>
        <p:txBody>
          <a:bodyPr/>
          <a:lstStyle/>
          <a:p>
            <a:pPr>
              <a:defRPr/>
            </a:pPr>
            <a:fld id="{1A4CB579-F5CD-4A84-BF41-A0510B2031D1}" type="slidenum">
              <a:rPr lang="zh-CN" altLang="zh-CN" smtClean="0"/>
              <a:t>‹#›</a:t>
            </a:fld>
            <a:endParaRPr lang="zh-CN" altLang="zh-CN"/>
          </a:p>
        </p:txBody>
      </p:sp>
    </p:spTree>
    <p:extLst>
      <p:ext uri="{BB962C8B-B14F-4D97-AF65-F5344CB8AC3E}">
        <p14:creationId xmlns:p14="http://schemas.microsoft.com/office/powerpoint/2010/main" val="9274352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zh-CN" altLang="zh-CN"/>
          </a:p>
        </p:txBody>
      </p:sp>
      <p:sp>
        <p:nvSpPr>
          <p:cNvPr id="6" name="Footer Placeholder 5"/>
          <p:cNvSpPr>
            <a:spLocks noGrp="1"/>
          </p:cNvSpPr>
          <p:nvPr>
            <p:ph type="ftr" sz="quarter" idx="11"/>
          </p:nvPr>
        </p:nvSpPr>
        <p:spPr/>
        <p:txBody>
          <a:bodyPr/>
          <a:lstStyle/>
          <a:p>
            <a:pPr>
              <a:defRPr/>
            </a:pPr>
            <a:endParaRPr lang="zh-CN" altLang="zh-CN"/>
          </a:p>
        </p:txBody>
      </p:sp>
      <p:sp>
        <p:nvSpPr>
          <p:cNvPr id="7" name="Slide Number Placeholder 6"/>
          <p:cNvSpPr>
            <a:spLocks noGrp="1"/>
          </p:cNvSpPr>
          <p:nvPr>
            <p:ph type="sldNum" sz="quarter" idx="12"/>
          </p:nvPr>
        </p:nvSpPr>
        <p:spPr/>
        <p:txBody>
          <a:bodyPr/>
          <a:lstStyle/>
          <a:p>
            <a:pPr>
              <a:defRPr/>
            </a:pPr>
            <a:fld id="{631AD4EB-2980-4ED3-8D1E-1824FFC28E65}" type="slidenum">
              <a:rPr lang="zh-CN" altLang="zh-CN" smtClean="0"/>
              <a:t>‹#›</a:t>
            </a:fld>
            <a:endParaRPr lang="zh-CN" altLang="zh-CN"/>
          </a:p>
        </p:txBody>
      </p:sp>
    </p:spTree>
    <p:extLst>
      <p:ext uri="{BB962C8B-B14F-4D97-AF65-F5344CB8AC3E}">
        <p14:creationId xmlns:p14="http://schemas.microsoft.com/office/powerpoint/2010/main" val="24220901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zh-CN" altLang="zh-CN"/>
          </a:p>
        </p:txBody>
      </p:sp>
      <p:sp>
        <p:nvSpPr>
          <p:cNvPr id="6" name="Footer Placeholder 5"/>
          <p:cNvSpPr>
            <a:spLocks noGrp="1"/>
          </p:cNvSpPr>
          <p:nvPr>
            <p:ph type="ftr" sz="quarter" idx="11"/>
          </p:nvPr>
        </p:nvSpPr>
        <p:spPr/>
        <p:txBody>
          <a:bodyPr/>
          <a:lstStyle/>
          <a:p>
            <a:pPr>
              <a:defRPr/>
            </a:pPr>
            <a:endParaRPr lang="zh-CN" altLang="zh-CN"/>
          </a:p>
        </p:txBody>
      </p:sp>
      <p:sp>
        <p:nvSpPr>
          <p:cNvPr id="7" name="Slide Number Placeholder 6"/>
          <p:cNvSpPr>
            <a:spLocks noGrp="1"/>
          </p:cNvSpPr>
          <p:nvPr>
            <p:ph type="sldNum" sz="quarter" idx="12"/>
          </p:nvPr>
        </p:nvSpPr>
        <p:spPr/>
        <p:txBody>
          <a:bodyPr/>
          <a:lstStyle/>
          <a:p>
            <a:pPr>
              <a:defRPr/>
            </a:pPr>
            <a:fld id="{E270AC7D-A091-4503-9218-09320FF5B16D}" type="slidenum">
              <a:rPr lang="zh-CN" altLang="zh-CN" smtClean="0"/>
              <a:t>‹#›</a:t>
            </a:fld>
            <a:endParaRPr lang="zh-CN" altLang="zh-CN"/>
          </a:p>
        </p:txBody>
      </p:sp>
    </p:spTree>
    <p:extLst>
      <p:ext uri="{BB962C8B-B14F-4D97-AF65-F5344CB8AC3E}">
        <p14:creationId xmlns:p14="http://schemas.microsoft.com/office/powerpoint/2010/main" val="2245346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745C3582-BD4B-4FFE-934C-016331BA4EB3}" type="slidenum">
              <a:rPr lang="zh-CN" altLang="zh-CN" smtClean="0"/>
              <a:t>‹#›</a:t>
            </a:fld>
            <a:endParaRPr lang="zh-CN" altLang="zh-CN"/>
          </a:p>
        </p:txBody>
      </p:sp>
    </p:spTree>
    <p:extLst>
      <p:ext uri="{BB962C8B-B14F-4D97-AF65-F5344CB8AC3E}">
        <p14:creationId xmlns:p14="http://schemas.microsoft.com/office/powerpoint/2010/main" val="1305609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5621EA41-504F-4CB2-B347-90474B66106D}" type="slidenum">
              <a:rPr lang="zh-CN" altLang="zh-CN" smtClean="0"/>
              <a:t>‹#›</a:t>
            </a:fld>
            <a:endParaRPr lang="zh-CN" altLang="zh-CN"/>
          </a:p>
        </p:txBody>
      </p:sp>
    </p:spTree>
    <p:extLst>
      <p:ext uri="{BB962C8B-B14F-4D97-AF65-F5344CB8AC3E}">
        <p14:creationId xmlns:p14="http://schemas.microsoft.com/office/powerpoint/2010/main" val="1994450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chemeClr val="tx1"/>
                </a:solidFill>
                <a:latin typeface="Arial" panose="020B0604020202090204"/>
                <a:cs typeface="Arial" panose="020B0604020202090204"/>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lIns="0" tIns="0" rIns="0" bIns="0">
            <a:spAutoFit/>
          </a:bodyPr>
          <a:lstStyle>
            <a:lvl1pPr>
              <a:defRPr/>
            </a:lvl1pPr>
          </a:lstStyle>
          <a:p>
            <a:endParaRPr/>
          </a:p>
        </p:txBody>
      </p:sp>
      <p:sp>
        <p:nvSpPr>
          <p:cNvPr id="13" name="Holder 5"/>
          <p:cNvSpPr>
            <a:spLocks noGrp="1"/>
          </p:cNvSpPr>
          <p:nvPr>
            <p:ph type="ftr" sz="quarter" idx="10"/>
          </p:nvPr>
        </p:nvSpPr>
        <p:spPr/>
        <p:txBody>
          <a:bodyPr lIns="0" tIns="0" rIns="0" bIns="0"/>
          <a:lstStyle>
            <a:lvl1pPr marL="12700">
              <a:lnSpc>
                <a:spcPts val="1780"/>
              </a:lnSpc>
              <a:defRPr sz="1750" b="0" i="0" spc="15">
                <a:solidFill>
                  <a:schemeClr val="bg1"/>
                </a:solidFill>
                <a:latin typeface="Calibri" panose="020F0502020204030204"/>
                <a:cs typeface="Calibri" panose="020F0502020204030204"/>
              </a:defRPr>
            </a:lvl1pPr>
          </a:lstStyle>
          <a:p>
            <a:pPr>
              <a:defRPr/>
            </a:pPr>
            <a:r>
              <a:t>4-Jan-16</a:t>
            </a:r>
          </a:p>
        </p:txBody>
      </p:sp>
      <p:sp>
        <p:nvSpPr>
          <p:cNvPr id="14" name="Holder 6"/>
          <p:cNvSpPr>
            <a:spLocks noGrp="1"/>
          </p:cNvSpPr>
          <p:nvPr>
            <p:ph type="dt" sz="half" idx="11"/>
          </p:nvPr>
        </p:nvSpPr>
        <p:spPr/>
        <p:txBody>
          <a:bodyPr lIns="0" tIns="0" rIns="0" bIns="0"/>
          <a:lstStyle>
            <a:lvl1pPr marL="12700">
              <a:lnSpc>
                <a:spcPts val="1425"/>
              </a:lnSpc>
              <a:defRPr sz="1200" b="0" i="0" spc="5">
                <a:solidFill>
                  <a:schemeClr val="bg1"/>
                </a:solidFill>
                <a:latin typeface="Arial" panose="020B0604020202090204"/>
                <a:cs typeface="Arial" panose="020B0604020202090204"/>
              </a:defRPr>
            </a:lvl1pPr>
          </a:lstStyle>
          <a:p>
            <a:pPr>
              <a:defRPr/>
            </a:pPr>
            <a:r>
              <a:t>Fei-Fei </a:t>
            </a:r>
            <a:r>
              <a:rPr spc="0"/>
              <a:t>Li &amp;</a:t>
            </a:r>
            <a:r>
              <a:rPr spc="-260"/>
              <a:t> </a:t>
            </a:r>
            <a:r>
              <a:rPr spc="-5"/>
              <a:t>Andrej </a:t>
            </a:r>
            <a:r>
              <a:rPr spc="0"/>
              <a:t>Karpathy &amp; Justin Johnson</a:t>
            </a:r>
          </a:p>
        </p:txBody>
      </p:sp>
      <p:sp>
        <p:nvSpPr>
          <p:cNvPr id="15" name="Holder 7"/>
          <p:cNvSpPr>
            <a:spLocks noGrp="1"/>
          </p:cNvSpPr>
          <p:nvPr>
            <p:ph type="sldNum" sz="quarter" idx="12"/>
          </p:nvPr>
        </p:nvSpPr>
        <p:spPr/>
        <p:txBody>
          <a:bodyPr lIns="0" tIns="0" rIns="0" bIns="0"/>
          <a:lstStyle>
            <a:lvl1pPr marL="25400">
              <a:lnSpc>
                <a:spcPts val="1780"/>
              </a:lnSpc>
              <a:defRPr sz="1750" b="0" i="0" spc="10">
                <a:solidFill>
                  <a:schemeClr val="bg1"/>
                </a:solidFill>
                <a:latin typeface="Calibri" panose="020F0502020204030204"/>
                <a:cs typeface="Calibri" panose="020F0502020204030204"/>
              </a:defRPr>
            </a:lvl1pPr>
          </a:lstStyle>
          <a:p>
            <a:pPr>
              <a:defRPr/>
            </a:pPr>
            <a:fld id="{DB8E657E-A991-4D55-84C8-76018A61CB60}" type="slidenum">
              <a:rPr/>
              <a:t>‹#›</a:t>
            </a:fld>
            <a:endParaRPr/>
          </a:p>
        </p:txBody>
      </p:sp>
    </p:spTree>
    <p:extLst>
      <p:ext uri="{BB962C8B-B14F-4D97-AF65-F5344CB8AC3E}">
        <p14:creationId xmlns:p14="http://schemas.microsoft.com/office/powerpoint/2010/main" val="2412552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5165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E39E0-F4EB-4274-A361-85890C7A9CC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5CD6833-D9DE-4616-8207-B0A66E5A3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FBB4E2E-C578-4090-8EBC-B0B2DFA984BC}"/>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5" name="页脚占位符 4">
            <a:extLst>
              <a:ext uri="{FF2B5EF4-FFF2-40B4-BE49-F238E27FC236}">
                <a16:creationId xmlns:a16="http://schemas.microsoft.com/office/drawing/2014/main" id="{BA6F4824-48E5-4493-A397-512F0044F4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B4EDD6-764F-4697-8984-E05509D502C9}"/>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1206738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E7E40-904E-468A-BDA0-4126166FA6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ED44AB-AE56-4E90-B962-D7F779D04A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B49B2D0-8C5D-4F3C-A208-6798225471B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4C86BE7-CCC2-4B82-9F12-5328B2BA99C7}"/>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6" name="页脚占位符 5">
            <a:extLst>
              <a:ext uri="{FF2B5EF4-FFF2-40B4-BE49-F238E27FC236}">
                <a16:creationId xmlns:a16="http://schemas.microsoft.com/office/drawing/2014/main" id="{A37E2229-B847-4ADE-BA7C-BA8E313EFF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B17A59-F267-47FA-A871-05FDB59FDD9F}"/>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86716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F0D632-CDBD-4DE3-8121-16C7DE7F466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781649-FEB0-4398-92E5-EE01106DA3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0F1EE82-95C1-4A7F-A552-3CEA0140F6D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DF0B49D-9DD8-4FF8-9358-B2D8029A7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BDA4504-0D78-45C6-9299-4604B0EA3E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6E1A343-889C-4CDF-A9CA-55EC4674A4F4}"/>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8" name="页脚占位符 7">
            <a:extLst>
              <a:ext uri="{FF2B5EF4-FFF2-40B4-BE49-F238E27FC236}">
                <a16:creationId xmlns:a16="http://schemas.microsoft.com/office/drawing/2014/main" id="{07537F15-A615-4C9E-ADD4-4B908BD74AC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515E394-4E81-4FB6-A53C-B41E5A1A491E}"/>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916809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F9ED5-9231-4CBF-82BD-1D88D2CA5B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FE01B5-AEDC-4BDC-AD1E-7AD621EF95CE}"/>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4" name="页脚占位符 3">
            <a:extLst>
              <a:ext uri="{FF2B5EF4-FFF2-40B4-BE49-F238E27FC236}">
                <a16:creationId xmlns:a16="http://schemas.microsoft.com/office/drawing/2014/main" id="{EDFE0A53-6067-40B9-8DC8-5569829E739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8C74166-7460-4199-9FEB-FA7EEEC5539E}"/>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3439852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580FFB-6295-4563-B10E-487E2177ECE7}"/>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3" name="页脚占位符 2">
            <a:extLst>
              <a:ext uri="{FF2B5EF4-FFF2-40B4-BE49-F238E27FC236}">
                <a16:creationId xmlns:a16="http://schemas.microsoft.com/office/drawing/2014/main" id="{2DE27D26-08A6-4923-A9B6-AC0EA164C77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4CB939-3F8A-44DF-9618-29EEAE0041D5}"/>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1737398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90D55-9924-41E8-8849-416A68E9BF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178A118-2ECF-4C3E-8F9F-27B03586D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69D276-DE9D-48B8-A8AD-78B934AC3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9E3A5D-D1CD-4FDF-B98C-5D4ED5E6302A}"/>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6" name="页脚占位符 5">
            <a:extLst>
              <a:ext uri="{FF2B5EF4-FFF2-40B4-BE49-F238E27FC236}">
                <a16:creationId xmlns:a16="http://schemas.microsoft.com/office/drawing/2014/main" id="{CF156F69-C8E3-4A5B-AF58-758F114072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979D25-98D1-48CC-A7E9-8DDA6E83197B}"/>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1427662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EA824-D67C-4B0C-B2E4-47815CEEBC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213F2F-49A0-4966-9BDC-54B848EB19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04B1307-CF4F-459E-BFB8-7176AE50B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F2915C0-0319-4D81-A120-F589C26039EE}"/>
              </a:ext>
            </a:extLst>
          </p:cNvPr>
          <p:cNvSpPr>
            <a:spLocks noGrp="1"/>
          </p:cNvSpPr>
          <p:nvPr>
            <p:ph type="dt" sz="half" idx="10"/>
          </p:nvPr>
        </p:nvSpPr>
        <p:spPr/>
        <p:txBody>
          <a:bodyPr/>
          <a:lstStyle/>
          <a:p>
            <a:fld id="{FD752264-1926-4AE9-9097-F71063BF5319}" type="datetimeFigureOut">
              <a:rPr lang="zh-CN" altLang="en-US" smtClean="0"/>
              <a:t>2024/11/11</a:t>
            </a:fld>
            <a:endParaRPr lang="zh-CN" altLang="en-US"/>
          </a:p>
        </p:txBody>
      </p:sp>
      <p:sp>
        <p:nvSpPr>
          <p:cNvPr id="6" name="页脚占位符 5">
            <a:extLst>
              <a:ext uri="{FF2B5EF4-FFF2-40B4-BE49-F238E27FC236}">
                <a16:creationId xmlns:a16="http://schemas.microsoft.com/office/drawing/2014/main" id="{C81B5434-78A9-476F-84B9-B9678D61A0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03666F-04F1-4E4C-94DE-F600C54C46E3}"/>
              </a:ext>
            </a:extLst>
          </p:cNvPr>
          <p:cNvSpPr>
            <a:spLocks noGrp="1"/>
          </p:cNvSpPr>
          <p:nvPr>
            <p:ph type="sldNum" sz="quarter" idx="12"/>
          </p:nvPr>
        </p:nvSpPr>
        <p:spPr/>
        <p:txBody>
          <a:body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368226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2E9735A-B219-4728-8CAE-CB5B07F8B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51C14FF-3957-4360-8FE8-2C3F00D2AD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8BE87B-7E6D-4666-9CA7-C832E8AD0E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752264-1926-4AE9-9097-F71063BF5319}" type="datetimeFigureOut">
              <a:rPr lang="zh-CN" altLang="en-US" smtClean="0"/>
              <a:t>2024/11/11</a:t>
            </a:fld>
            <a:endParaRPr lang="zh-CN" altLang="en-US"/>
          </a:p>
        </p:txBody>
      </p:sp>
      <p:sp>
        <p:nvSpPr>
          <p:cNvPr id="5" name="页脚占位符 4">
            <a:extLst>
              <a:ext uri="{FF2B5EF4-FFF2-40B4-BE49-F238E27FC236}">
                <a16:creationId xmlns:a16="http://schemas.microsoft.com/office/drawing/2014/main" id="{D15ED33E-1945-4BF0-87EA-69E2B5AFE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14EBF90-682E-45FB-8AB6-BD0CEE0940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31E9D-EF43-47A6-8230-9709A7B8BEE9}" type="slidenum">
              <a:rPr lang="zh-CN" altLang="en-US" smtClean="0"/>
              <a:t>‹#›</a:t>
            </a:fld>
            <a:endParaRPr lang="zh-CN" altLang="en-US"/>
          </a:p>
        </p:txBody>
      </p:sp>
    </p:spTree>
    <p:extLst>
      <p:ext uri="{BB962C8B-B14F-4D97-AF65-F5344CB8AC3E}">
        <p14:creationId xmlns:p14="http://schemas.microsoft.com/office/powerpoint/2010/main" val="3717795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2024/11/11</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08949927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35.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58.png"/><Relationship Id="rId3" Type="http://schemas.openxmlformats.org/officeDocument/2006/relationships/tags" Target="../tags/tag21.xml"/><Relationship Id="rId7" Type="http://schemas.openxmlformats.org/officeDocument/2006/relationships/slideLayout" Target="../slideLayouts/slideLayout7.xml"/><Relationship Id="rId12" Type="http://schemas.openxmlformats.org/officeDocument/2006/relationships/image" Target="../media/image40.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57.png"/><Relationship Id="rId5" Type="http://schemas.openxmlformats.org/officeDocument/2006/relationships/tags" Target="../tags/tag23.xml"/><Relationship Id="rId10" Type="http://schemas.openxmlformats.org/officeDocument/2006/relationships/image" Target="../media/image35.png"/><Relationship Id="rId4" Type="http://schemas.openxmlformats.org/officeDocument/2006/relationships/tags" Target="../tags/tag22.xml"/><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57.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61.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wmf"/><Relationship Id="rId4" Type="http://schemas.openxmlformats.org/officeDocument/2006/relationships/notesSlide" Target="../notesSlides/notesSlide4.xml"/><Relationship Id="rId9"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6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7.jpeg"/><Relationship Id="rId4" Type="http://schemas.openxmlformats.org/officeDocument/2006/relationships/image" Target="../media/image76.jpeg"/></Relationships>
</file>

<file path=ppt/slides/_rels/slide6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9.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31.xml"/><Relationship Id="rId7" Type="http://schemas.openxmlformats.org/officeDocument/2006/relationships/slideLayout" Target="../slideLayouts/slideLayout7.xml"/><Relationship Id="rId12" Type="http://schemas.openxmlformats.org/officeDocument/2006/relationships/image" Target="../media/image8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84.png"/><Relationship Id="rId5" Type="http://schemas.openxmlformats.org/officeDocument/2006/relationships/tags" Target="../tags/tag33.xml"/><Relationship Id="rId10" Type="http://schemas.openxmlformats.org/officeDocument/2006/relationships/image" Target="../media/image83.png"/><Relationship Id="rId4" Type="http://schemas.openxmlformats.org/officeDocument/2006/relationships/tags" Target="../tags/tag32.xml"/><Relationship Id="rId9"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7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93.png"/><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107.png"/><Relationship Id="rId5" Type="http://schemas.openxmlformats.org/officeDocument/2006/relationships/image" Target="../media/image98.png"/><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98.png"/><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image" Target="../media/image8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0.jpeg"/><Relationship Id="rId7"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jpeg"/><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9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134.png"/><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37.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309D79-6337-4027-9FF2-2E28604D2C4F}"/>
              </a:ext>
            </a:extLst>
          </p:cNvPr>
          <p:cNvSpPr txBox="1"/>
          <p:nvPr/>
        </p:nvSpPr>
        <p:spPr>
          <a:xfrm>
            <a:off x="1447518" y="2233878"/>
            <a:ext cx="2215720"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图像表示</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a:t>图像滤波</a:t>
            </a:r>
            <a:endParaRPr lang="en-US" altLang="zh-CN" sz="2400" dirty="0"/>
          </a:p>
          <a:p>
            <a:pPr marL="800100" lvl="1" indent="-342900">
              <a:buFont typeface="Arial" panose="020B0604020202020204" pitchFamily="34" charset="0"/>
              <a:buChar char="•"/>
            </a:pPr>
            <a:r>
              <a:rPr lang="zh-CN" altLang="en-US" sz="2400" dirty="0"/>
              <a:t>降噪</a:t>
            </a:r>
            <a:endParaRPr lang="en-US" altLang="zh-CN" sz="2400" dirty="0"/>
          </a:p>
          <a:p>
            <a:pPr marL="800100" lvl="1" indent="-342900">
              <a:buFont typeface="Arial" panose="020B0604020202020204" pitchFamily="34" charset="0"/>
              <a:buChar char="•"/>
            </a:pPr>
            <a:r>
              <a:rPr lang="zh-CN" altLang="en-US" sz="2400" dirty="0"/>
              <a:t>模板匹配</a:t>
            </a:r>
            <a:endParaRPr lang="en-US" altLang="zh-CN" sz="2400" dirty="0"/>
          </a:p>
          <a:p>
            <a:pPr marL="800100" lvl="1" indent="-342900">
              <a:buFont typeface="Arial" panose="020B0604020202020204" pitchFamily="34" charset="0"/>
              <a:buChar char="•"/>
            </a:pPr>
            <a:r>
              <a:rPr lang="zh-CN" altLang="en-US" sz="2400" dirty="0"/>
              <a:t>边缘检测</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a:t>图像放缩</a:t>
            </a:r>
            <a:endParaRPr lang="en-US" altLang="zh-CN" sz="2400" dirty="0"/>
          </a:p>
          <a:p>
            <a:endParaRPr lang="en-US" altLang="zh-CN" sz="2400" dirty="0"/>
          </a:p>
        </p:txBody>
      </p:sp>
      <p:pic>
        <p:nvPicPr>
          <p:cNvPr id="5" name="Google Shape;91;p19">
            <a:extLst>
              <a:ext uri="{FF2B5EF4-FFF2-40B4-BE49-F238E27FC236}">
                <a16:creationId xmlns:a16="http://schemas.microsoft.com/office/drawing/2014/main" id="{E28DC353-0D2C-498F-9BEB-B45692A34AC6}"/>
              </a:ext>
            </a:extLst>
          </p:cNvPr>
          <p:cNvPicPr preferRelativeResize="0"/>
          <p:nvPr/>
        </p:nvPicPr>
        <p:blipFill>
          <a:blip r:embed="rId2">
            <a:alphaModFix/>
          </a:blip>
          <a:stretch>
            <a:fillRect/>
          </a:stretch>
        </p:blipFill>
        <p:spPr>
          <a:xfrm>
            <a:off x="6326845" y="189489"/>
            <a:ext cx="4984740" cy="6479021"/>
          </a:xfrm>
          <a:prstGeom prst="rect">
            <a:avLst/>
          </a:prstGeom>
          <a:noFill/>
          <a:ln>
            <a:noFill/>
          </a:ln>
        </p:spPr>
      </p:pic>
      <p:sp>
        <p:nvSpPr>
          <p:cNvPr id="6" name="文本框 5">
            <a:extLst>
              <a:ext uri="{FF2B5EF4-FFF2-40B4-BE49-F238E27FC236}">
                <a16:creationId xmlns:a16="http://schemas.microsoft.com/office/drawing/2014/main" id="{89D3DADE-3CA0-4E3F-9933-535EEA9ADD70}"/>
              </a:ext>
            </a:extLst>
          </p:cNvPr>
          <p:cNvSpPr txBox="1"/>
          <p:nvPr/>
        </p:nvSpPr>
        <p:spPr>
          <a:xfrm>
            <a:off x="880414" y="783073"/>
            <a:ext cx="4216241" cy="646331"/>
          </a:xfrm>
          <a:prstGeom prst="rect">
            <a:avLst/>
          </a:prstGeom>
          <a:noFill/>
        </p:spPr>
        <p:txBody>
          <a:bodyPr wrap="square" rtlCol="0">
            <a:spAutoFit/>
          </a:bodyPr>
          <a:lstStyle/>
          <a:p>
            <a:r>
              <a:rPr lang="zh-CN" altLang="en-US" sz="3600" dirty="0"/>
              <a:t>数字图像处理基础</a:t>
            </a:r>
            <a:endParaRPr lang="en-US" altLang="zh-CN" sz="3600" dirty="0"/>
          </a:p>
        </p:txBody>
      </p:sp>
    </p:spTree>
    <p:extLst>
      <p:ext uri="{BB962C8B-B14F-4D97-AF65-F5344CB8AC3E}">
        <p14:creationId xmlns:p14="http://schemas.microsoft.com/office/powerpoint/2010/main" val="3875374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CA55E2-15E9-4EBF-8AA3-2EF869C641B9}"/>
              </a:ext>
            </a:extLst>
          </p:cNvPr>
          <p:cNvSpPr>
            <a:spLocks noGrp="1"/>
          </p:cNvSpPr>
          <p:nvPr>
            <p:ph idx="1"/>
          </p:nvPr>
        </p:nvSpPr>
        <p:spPr>
          <a:xfrm>
            <a:off x="838200" y="869707"/>
            <a:ext cx="10515600" cy="4351338"/>
          </a:xfrm>
        </p:spPr>
        <p:txBody>
          <a:bodyPr/>
          <a:lstStyle/>
          <a:p>
            <a:r>
              <a:rPr lang="zh-CN" altLang="en-US" dirty="0"/>
              <a:t>对比一下图像，发现曲线波动较大的地方，也是图像出现突变的地方。</a:t>
            </a:r>
            <a:endParaRPr lang="en-US" altLang="zh-CN" dirty="0"/>
          </a:p>
          <a:p>
            <a:r>
              <a:rPr lang="zh-CN" altLang="en-US" dirty="0"/>
              <a:t>这说明波动与图像是紧密关联的。</a:t>
            </a:r>
            <a:endParaRPr lang="zh-CN" altLang="en-US" dirty="0">
              <a:solidFill>
                <a:srgbClr val="FF0000"/>
              </a:solidFill>
            </a:endParaRPr>
          </a:p>
        </p:txBody>
      </p:sp>
      <p:pic>
        <p:nvPicPr>
          <p:cNvPr id="5" name="图片 4">
            <a:extLst>
              <a:ext uri="{FF2B5EF4-FFF2-40B4-BE49-F238E27FC236}">
                <a16:creationId xmlns:a16="http://schemas.microsoft.com/office/drawing/2014/main" id="{865381E5-6947-42A9-BEE7-390F492C4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118" y="3045376"/>
            <a:ext cx="8164064" cy="2419688"/>
          </a:xfrm>
          <a:prstGeom prst="rect">
            <a:avLst/>
          </a:prstGeom>
        </p:spPr>
      </p:pic>
      <p:pic>
        <p:nvPicPr>
          <p:cNvPr id="11" name="图片 10">
            <a:extLst>
              <a:ext uri="{FF2B5EF4-FFF2-40B4-BE49-F238E27FC236}">
                <a16:creationId xmlns:a16="http://schemas.microsoft.com/office/drawing/2014/main" id="{451701D9-0347-4FAE-BF74-06F4E08DB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3045376"/>
            <a:ext cx="2203249" cy="2213919"/>
          </a:xfrm>
          <a:prstGeom prst="rect">
            <a:avLst/>
          </a:prstGeom>
        </p:spPr>
      </p:pic>
    </p:spTree>
    <p:extLst>
      <p:ext uri="{BB962C8B-B14F-4D97-AF65-F5344CB8AC3E}">
        <p14:creationId xmlns:p14="http://schemas.microsoft.com/office/powerpoint/2010/main" val="104940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CA55E2-15E9-4EBF-8AA3-2EF869C641B9}"/>
              </a:ext>
            </a:extLst>
          </p:cNvPr>
          <p:cNvSpPr>
            <a:spLocks noGrp="1"/>
          </p:cNvSpPr>
          <p:nvPr>
            <p:ph idx="1"/>
          </p:nvPr>
        </p:nvSpPr>
        <p:spPr>
          <a:xfrm>
            <a:off x="838200" y="907194"/>
            <a:ext cx="10515600" cy="4351338"/>
          </a:xfrm>
        </p:spPr>
        <p:txBody>
          <a:bodyPr/>
          <a:lstStyle/>
          <a:p>
            <a:r>
              <a:rPr lang="zh-CN" altLang="en-US" dirty="0"/>
              <a:t>图像就是色彩的波动：波动大，就是色彩急剧变化；波动小，就是色彩平滑过渡。</a:t>
            </a:r>
            <a:endParaRPr lang="en-US" altLang="zh-CN" dirty="0"/>
          </a:p>
          <a:p>
            <a:endParaRPr lang="en-US" altLang="zh-CN" dirty="0"/>
          </a:p>
          <a:p>
            <a:r>
              <a:rPr lang="zh-CN" altLang="en-US" dirty="0"/>
              <a:t>频率（</a:t>
            </a:r>
            <a:r>
              <a:rPr lang="en-US" altLang="zh-CN" dirty="0"/>
              <a:t>frequency</a:t>
            </a:r>
            <a:r>
              <a:rPr lang="zh-CN" altLang="en-US" dirty="0"/>
              <a:t>）是波动快慢的指标，单位时间内波动次数越多，频率越高，反之越低。</a:t>
            </a:r>
          </a:p>
        </p:txBody>
      </p:sp>
      <p:pic>
        <p:nvPicPr>
          <p:cNvPr id="6" name="图片 5">
            <a:extLst>
              <a:ext uri="{FF2B5EF4-FFF2-40B4-BE49-F238E27FC236}">
                <a16:creationId xmlns:a16="http://schemas.microsoft.com/office/drawing/2014/main" id="{56338C9A-3102-4119-9A5D-BBD767B74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95" y="4030298"/>
            <a:ext cx="5379669" cy="192050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BD37344-971C-43D1-9296-70CAD63315E7}"/>
                  </a:ext>
                </a:extLst>
              </p:cNvPr>
              <p:cNvSpPr txBox="1"/>
              <p:nvPr/>
            </p:nvSpPr>
            <p:spPr>
              <a:xfrm>
                <a:off x="6934200" y="3044991"/>
                <a:ext cx="4296508" cy="3539430"/>
              </a:xfrm>
              <a:prstGeom prst="rect">
                <a:avLst/>
              </a:prstGeom>
              <a:noFill/>
            </p:spPr>
            <p:txBody>
              <a:bodyPr wrap="square" rtlCol="0">
                <a:spAutoFit/>
              </a:bodyPr>
              <a:lstStyle/>
              <a:p>
                <a:pPr algn="just"/>
                <a:r>
                  <a:rPr lang="zh-CN" altLang="en-US" sz="2800" dirty="0"/>
                  <a:t>函数</a:t>
                </a:r>
                <a:r>
                  <a:rPr lang="en-US" altLang="zh-CN" sz="2800" dirty="0"/>
                  <a:t>sin(</a:t>
                </a:r>
                <a14:m>
                  <m:oMath xmlns:m="http://schemas.openxmlformats.org/officeDocument/2006/math">
                    <m:r>
                      <a:rPr lang="en-US" altLang="zh-CN" sz="2800" b="0" i="0" smtClean="0">
                        <a:latin typeface="Cambria Math" panose="02040503050406030204" pitchFamily="18" charset="0"/>
                      </a:rPr>
                      <m:t>2</m:t>
                    </m:r>
                    <m:r>
                      <a:rPr lang="zh-CN" altLang="en-US" sz="2800" i="1" smtClean="0">
                        <a:latin typeface="Cambria Math" panose="02040503050406030204" pitchFamily="18" charset="0"/>
                      </a:rPr>
                      <m:t>𝜃</m:t>
                    </m:r>
                  </m:oMath>
                </a14:m>
                <a:r>
                  <a:rPr lang="en-US" altLang="zh-CN" sz="2800" dirty="0"/>
                  <a:t>)</a:t>
                </a:r>
                <a:r>
                  <a:rPr lang="zh-CN" altLang="en-US" sz="2800" dirty="0"/>
                  <a:t>的图形，在</a:t>
                </a:r>
                <a:r>
                  <a:rPr lang="en-US" altLang="zh-CN" sz="2800" dirty="0"/>
                  <a:t>2π</a:t>
                </a:r>
                <a:r>
                  <a:rPr lang="zh-CN" altLang="en-US" sz="2800" dirty="0"/>
                  <a:t>的周期内完成了两次波动，频率就是</a:t>
                </a:r>
                <a:r>
                  <a:rPr lang="en-US" altLang="zh-CN" sz="2800" dirty="0"/>
                  <a:t>2</a:t>
                </a:r>
                <a:r>
                  <a:rPr lang="zh-CN" altLang="en-US" sz="2800" dirty="0"/>
                  <a:t>。</a:t>
                </a:r>
                <a:endParaRPr lang="en-US" altLang="zh-CN" sz="2800" dirty="0"/>
              </a:p>
              <a:p>
                <a:pPr algn="just"/>
                <a:endParaRPr lang="en-US" altLang="zh-CN" sz="2800" dirty="0"/>
              </a:p>
              <a:p>
                <a:pPr algn="just"/>
                <a:r>
                  <a:rPr lang="zh-CN" altLang="en-US" sz="2800" dirty="0">
                    <a:solidFill>
                      <a:srgbClr val="FF0000"/>
                    </a:solidFill>
                  </a:rPr>
                  <a:t>色彩剧烈变化的地方，就是图像的高频区域；色彩稳定平滑的地方，就是低频区域。</a:t>
                </a:r>
                <a:endParaRPr lang="zh-CN" altLang="en-US" sz="4000" dirty="0">
                  <a:solidFill>
                    <a:srgbClr val="FF0000"/>
                  </a:solidFill>
                </a:endParaRPr>
              </a:p>
            </p:txBody>
          </p:sp>
        </mc:Choice>
        <mc:Fallback xmlns="">
          <p:sp>
            <p:nvSpPr>
              <p:cNvPr id="7" name="文本框 6">
                <a:extLst>
                  <a:ext uri="{FF2B5EF4-FFF2-40B4-BE49-F238E27FC236}">
                    <a16:creationId xmlns:a16="http://schemas.microsoft.com/office/drawing/2014/main" id="{6BD37344-971C-43D1-9296-70CAD63315E7}"/>
                  </a:ext>
                </a:extLst>
              </p:cNvPr>
              <p:cNvSpPr txBox="1">
                <a:spLocks noRot="1" noChangeAspect="1" noMove="1" noResize="1" noEditPoints="1" noAdjustHandles="1" noChangeArrowheads="1" noChangeShapeType="1" noTextEdit="1"/>
              </p:cNvSpPr>
              <p:nvPr/>
            </p:nvSpPr>
            <p:spPr>
              <a:xfrm>
                <a:off x="6934200" y="3044991"/>
                <a:ext cx="4296508" cy="3539430"/>
              </a:xfrm>
              <a:prstGeom prst="rect">
                <a:avLst/>
              </a:prstGeom>
              <a:blipFill>
                <a:blip r:embed="rId3"/>
                <a:stretch>
                  <a:fillRect l="-2983" t="-1897" r="-11364" b="-3793"/>
                </a:stretch>
              </a:blipFill>
            </p:spPr>
            <p:txBody>
              <a:bodyPr/>
              <a:lstStyle/>
              <a:p>
                <a:r>
                  <a:rPr lang="en-US">
                    <a:noFill/>
                  </a:rPr>
                  <a:t> </a:t>
                </a:r>
              </a:p>
            </p:txBody>
          </p:sp>
        </mc:Fallback>
      </mc:AlternateContent>
    </p:spTree>
    <p:extLst>
      <p:ext uri="{BB962C8B-B14F-4D97-AF65-F5344CB8AC3E}">
        <p14:creationId xmlns:p14="http://schemas.microsoft.com/office/powerpoint/2010/main" val="2232867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95E0C-C38E-4C21-B440-F28026A19670}"/>
              </a:ext>
            </a:extLst>
          </p:cNvPr>
          <p:cNvSpPr>
            <a:spLocks noGrp="1"/>
          </p:cNvSpPr>
          <p:nvPr>
            <p:ph type="title"/>
          </p:nvPr>
        </p:nvSpPr>
        <p:spPr/>
        <p:txBody>
          <a:bodyPr/>
          <a:lstStyle/>
          <a:p>
            <a:r>
              <a:rPr lang="zh-CN" altLang="en-US" dirty="0"/>
              <a:t>图像滤波</a:t>
            </a:r>
          </a:p>
        </p:txBody>
      </p:sp>
      <p:pic>
        <p:nvPicPr>
          <p:cNvPr id="5" name="内容占位符 4">
            <a:extLst>
              <a:ext uri="{FF2B5EF4-FFF2-40B4-BE49-F238E27FC236}">
                <a16:creationId xmlns:a16="http://schemas.microsoft.com/office/drawing/2014/main" id="{4CD3BF40-1886-4ADD-A365-5F6BC13D56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4248" y="172898"/>
            <a:ext cx="4658375" cy="2332045"/>
          </a:xfrm>
        </p:spPr>
      </p:pic>
      <p:pic>
        <p:nvPicPr>
          <p:cNvPr id="7" name="图片 6">
            <a:extLst>
              <a:ext uri="{FF2B5EF4-FFF2-40B4-BE49-F238E27FC236}">
                <a16:creationId xmlns:a16="http://schemas.microsoft.com/office/drawing/2014/main" id="{C4A42572-D4DE-4C17-91E3-46389ED26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303" y="2530760"/>
            <a:ext cx="8408320" cy="4327240"/>
          </a:xfrm>
          <a:prstGeom prst="rect">
            <a:avLst/>
          </a:prstGeom>
        </p:spPr>
      </p:pic>
      <p:sp>
        <p:nvSpPr>
          <p:cNvPr id="8" name="文本框 7">
            <a:extLst>
              <a:ext uri="{FF2B5EF4-FFF2-40B4-BE49-F238E27FC236}">
                <a16:creationId xmlns:a16="http://schemas.microsoft.com/office/drawing/2014/main" id="{A78C0D57-2413-4242-9A64-8CC85D05AE0E}"/>
              </a:ext>
            </a:extLst>
          </p:cNvPr>
          <p:cNvSpPr txBox="1"/>
          <p:nvPr/>
        </p:nvSpPr>
        <p:spPr>
          <a:xfrm>
            <a:off x="9529011" y="2305615"/>
            <a:ext cx="2118686" cy="2246769"/>
          </a:xfrm>
          <a:prstGeom prst="rect">
            <a:avLst/>
          </a:prstGeom>
          <a:noFill/>
        </p:spPr>
        <p:txBody>
          <a:bodyPr wrap="square" rtlCol="0">
            <a:spAutoFit/>
          </a:bodyPr>
          <a:lstStyle/>
          <a:p>
            <a:pPr algn="just"/>
            <a:r>
              <a:rPr lang="zh-CN" altLang="en-US" sz="2800" dirty="0"/>
              <a:t>红线是原始的色彩曲线，蓝线是低通滤波后的曲线</a:t>
            </a:r>
          </a:p>
        </p:txBody>
      </p:sp>
    </p:spTree>
    <p:extLst>
      <p:ext uri="{BB962C8B-B14F-4D97-AF65-F5344CB8AC3E}">
        <p14:creationId xmlns:p14="http://schemas.microsoft.com/office/powerpoint/2010/main" val="43117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4A42572-D4DE-4C17-91E3-46389ED26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35" y="1930233"/>
            <a:ext cx="8408320" cy="4307966"/>
          </a:xfrm>
          <a:prstGeom prst="rect">
            <a:avLst/>
          </a:prstGeom>
        </p:spPr>
      </p:pic>
      <p:sp>
        <p:nvSpPr>
          <p:cNvPr id="2" name="标题 1">
            <a:extLst>
              <a:ext uri="{FF2B5EF4-FFF2-40B4-BE49-F238E27FC236}">
                <a16:creationId xmlns:a16="http://schemas.microsoft.com/office/drawing/2014/main" id="{C1395E0C-C38E-4C21-B440-F28026A19670}"/>
              </a:ext>
            </a:extLst>
          </p:cNvPr>
          <p:cNvSpPr>
            <a:spLocks noGrp="1"/>
          </p:cNvSpPr>
          <p:nvPr>
            <p:ph type="title"/>
          </p:nvPr>
        </p:nvSpPr>
        <p:spPr/>
        <p:txBody>
          <a:bodyPr/>
          <a:lstStyle/>
          <a:p>
            <a:r>
              <a:rPr lang="zh-CN" altLang="en-US" dirty="0"/>
              <a:t>图像滤波</a:t>
            </a:r>
          </a:p>
        </p:txBody>
      </p:sp>
      <p:pic>
        <p:nvPicPr>
          <p:cNvPr id="5" name="内容占位符 4">
            <a:extLst>
              <a:ext uri="{FF2B5EF4-FFF2-40B4-BE49-F238E27FC236}">
                <a16:creationId xmlns:a16="http://schemas.microsoft.com/office/drawing/2014/main" id="{4CD3BF40-1886-4ADD-A365-5F6BC13D56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759558"/>
            <a:ext cx="9006191" cy="4519672"/>
          </a:xfrm>
        </p:spPr>
      </p:pic>
      <p:sp>
        <p:nvSpPr>
          <p:cNvPr id="8" name="文本框 7">
            <a:extLst>
              <a:ext uri="{FF2B5EF4-FFF2-40B4-BE49-F238E27FC236}">
                <a16:creationId xmlns:a16="http://schemas.microsoft.com/office/drawing/2014/main" id="{A78C0D57-2413-4242-9A64-8CC85D05AE0E}"/>
              </a:ext>
            </a:extLst>
          </p:cNvPr>
          <p:cNvSpPr txBox="1"/>
          <p:nvPr/>
        </p:nvSpPr>
        <p:spPr>
          <a:xfrm>
            <a:off x="9844390" y="2960831"/>
            <a:ext cx="2118686" cy="2246769"/>
          </a:xfrm>
          <a:prstGeom prst="rect">
            <a:avLst/>
          </a:prstGeom>
          <a:noFill/>
        </p:spPr>
        <p:txBody>
          <a:bodyPr wrap="square" rtlCol="0">
            <a:spAutoFit/>
          </a:bodyPr>
          <a:lstStyle/>
          <a:p>
            <a:pPr algn="just"/>
            <a:r>
              <a:rPr lang="zh-CN" altLang="en-US" sz="2800" dirty="0"/>
              <a:t>红线是原始的色彩曲线，蓝线是高通滤波后的曲线</a:t>
            </a:r>
          </a:p>
        </p:txBody>
      </p:sp>
    </p:spTree>
    <p:extLst>
      <p:ext uri="{BB962C8B-B14F-4D97-AF65-F5344CB8AC3E}">
        <p14:creationId xmlns:p14="http://schemas.microsoft.com/office/powerpoint/2010/main" val="233926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E7DF2-30B0-4B41-866D-7A115190618C}"/>
              </a:ext>
            </a:extLst>
          </p:cNvPr>
          <p:cNvSpPr>
            <a:spLocks noGrp="1"/>
          </p:cNvSpPr>
          <p:nvPr>
            <p:ph type="title"/>
          </p:nvPr>
        </p:nvSpPr>
        <p:spPr/>
        <p:txBody>
          <a:bodyPr/>
          <a:lstStyle/>
          <a:p>
            <a:r>
              <a:rPr lang="zh-CN" altLang="en-US" dirty="0"/>
              <a:t>图像滤波</a:t>
            </a:r>
          </a:p>
        </p:txBody>
      </p:sp>
      <p:sp>
        <p:nvSpPr>
          <p:cNvPr id="3" name="内容占位符 2">
            <a:extLst>
              <a:ext uri="{FF2B5EF4-FFF2-40B4-BE49-F238E27FC236}">
                <a16:creationId xmlns:a16="http://schemas.microsoft.com/office/drawing/2014/main" id="{3948856D-2C54-472F-9C47-D6E4173ABE14}"/>
              </a:ext>
            </a:extLst>
          </p:cNvPr>
          <p:cNvSpPr>
            <a:spLocks noGrp="1"/>
          </p:cNvSpPr>
          <p:nvPr>
            <p:ph idx="1"/>
          </p:nvPr>
        </p:nvSpPr>
        <p:spPr/>
        <p:txBody>
          <a:bodyPr/>
          <a:lstStyle/>
          <a:p>
            <a:r>
              <a:rPr lang="zh-CN" altLang="en-US" dirty="0"/>
              <a:t>图像滤波可以</a:t>
            </a:r>
            <a:r>
              <a:rPr lang="zh-CN" altLang="en-US" dirty="0">
                <a:solidFill>
                  <a:srgbClr val="FF0000"/>
                </a:solidFill>
              </a:rPr>
              <a:t>更改或者增强图像</a:t>
            </a:r>
            <a:r>
              <a:rPr lang="zh-CN" altLang="en-US" dirty="0"/>
              <a:t>。通过滤波，可以强调一些特征或者去除图像中一些不需要的部分。</a:t>
            </a:r>
            <a:endParaRPr lang="en-US" altLang="zh-CN" dirty="0"/>
          </a:p>
          <a:p>
            <a:r>
              <a:rPr lang="zh-CN" altLang="en-US" dirty="0"/>
              <a:t>滤波是一个</a:t>
            </a:r>
            <a:r>
              <a:rPr lang="zh-CN" altLang="en-US" dirty="0">
                <a:solidFill>
                  <a:srgbClr val="FF0000"/>
                </a:solidFill>
              </a:rPr>
              <a:t>邻域操作算子</a:t>
            </a:r>
            <a:r>
              <a:rPr lang="zh-CN" altLang="en-US" dirty="0"/>
              <a:t>，利用给定像素周围的像素的值决定此像素的最终的输出值。</a:t>
            </a:r>
            <a:endParaRPr lang="en-US" altLang="zh-CN" dirty="0"/>
          </a:p>
          <a:p>
            <a:r>
              <a:rPr lang="zh-CN" altLang="en-US" dirty="0"/>
              <a:t>图像滤波可以通过公式：</a:t>
            </a:r>
            <a:endParaRPr lang="en-US" altLang="zh-CN" dirty="0"/>
          </a:p>
          <a:p>
            <a:endParaRPr lang="en-US" altLang="zh-CN" dirty="0"/>
          </a:p>
          <a:p>
            <a:endParaRPr lang="en-US" altLang="zh-CN" dirty="0"/>
          </a:p>
          <a:p>
            <a:r>
              <a:rPr lang="zh-CN" altLang="en-US" dirty="0"/>
              <a:t>其中</a:t>
            </a:r>
            <a:r>
              <a:rPr lang="en-US" altLang="zh-CN" dirty="0"/>
              <a:t>K</a:t>
            </a:r>
            <a:r>
              <a:rPr lang="zh-CN" altLang="en-US" dirty="0"/>
              <a:t>为</a:t>
            </a:r>
            <a:r>
              <a:rPr lang="zh-CN" altLang="en-US" dirty="0">
                <a:solidFill>
                  <a:srgbClr val="FF0000"/>
                </a:solidFill>
              </a:rPr>
              <a:t>滤波器</a:t>
            </a:r>
            <a:r>
              <a:rPr lang="zh-CN" altLang="en-US" dirty="0"/>
              <a:t>，在很多文献中也称之为</a:t>
            </a:r>
            <a:r>
              <a:rPr lang="zh-CN" altLang="en-US" dirty="0">
                <a:solidFill>
                  <a:srgbClr val="FF0000"/>
                </a:solidFill>
              </a:rPr>
              <a:t>核</a:t>
            </a:r>
            <a:r>
              <a:rPr lang="zh-CN" altLang="en-US" dirty="0"/>
              <a:t>（</a:t>
            </a:r>
            <a:r>
              <a:rPr lang="en-US" altLang="zh-CN" dirty="0"/>
              <a:t>kernel</a:t>
            </a:r>
            <a:r>
              <a:rPr lang="zh-CN" altLang="en-US" dirty="0"/>
              <a:t>）。常见的应用包括去噪、图像增强、检测边缘、检测角点、模板匹配等。</a:t>
            </a:r>
          </a:p>
        </p:txBody>
      </p:sp>
      <p:pic>
        <p:nvPicPr>
          <p:cNvPr id="5" name="图片 4">
            <a:extLst>
              <a:ext uri="{FF2B5EF4-FFF2-40B4-BE49-F238E27FC236}">
                <a16:creationId xmlns:a16="http://schemas.microsoft.com/office/drawing/2014/main" id="{0E9D933E-2D5A-4ECD-A759-71DE9BB87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247" y="4290052"/>
            <a:ext cx="5857506" cy="538622"/>
          </a:xfrm>
          <a:prstGeom prst="rect">
            <a:avLst/>
          </a:prstGeom>
        </p:spPr>
      </p:pic>
    </p:spTree>
    <p:extLst>
      <p:ext uri="{BB962C8B-B14F-4D97-AF65-F5344CB8AC3E}">
        <p14:creationId xmlns:p14="http://schemas.microsoft.com/office/powerpoint/2010/main" val="1943663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E7DF2-30B0-4B41-866D-7A115190618C}"/>
              </a:ext>
            </a:extLst>
          </p:cNvPr>
          <p:cNvSpPr>
            <a:spLocks noGrp="1"/>
          </p:cNvSpPr>
          <p:nvPr>
            <p:ph type="title"/>
          </p:nvPr>
        </p:nvSpPr>
        <p:spPr/>
        <p:txBody>
          <a:bodyPr/>
          <a:lstStyle/>
          <a:p>
            <a:r>
              <a:rPr lang="zh-CN" altLang="en-US" dirty="0"/>
              <a:t>图像滤波</a:t>
            </a:r>
          </a:p>
        </p:txBody>
      </p:sp>
      <p:sp>
        <p:nvSpPr>
          <p:cNvPr id="3" name="内容占位符 2">
            <a:extLst>
              <a:ext uri="{FF2B5EF4-FFF2-40B4-BE49-F238E27FC236}">
                <a16:creationId xmlns:a16="http://schemas.microsoft.com/office/drawing/2014/main" id="{3948856D-2C54-472F-9C47-D6E4173ABE14}"/>
              </a:ext>
            </a:extLst>
          </p:cNvPr>
          <p:cNvSpPr>
            <a:spLocks noGrp="1"/>
          </p:cNvSpPr>
          <p:nvPr>
            <p:ph idx="1"/>
          </p:nvPr>
        </p:nvSpPr>
        <p:spPr/>
        <p:txBody>
          <a:bodyPr>
            <a:normAutofit/>
          </a:bodyPr>
          <a:lstStyle/>
          <a:p>
            <a:pPr marL="0" indent="0">
              <a:buNone/>
            </a:pPr>
            <a:endParaRPr lang="en-US" altLang="zh-CN" dirty="0"/>
          </a:p>
          <a:p>
            <a:r>
              <a:rPr lang="zh-CN" altLang="en-US" dirty="0"/>
              <a:t>关于滤波器，一种形象的比喻法是：我们可以</a:t>
            </a:r>
            <a:r>
              <a:rPr lang="zh-CN" altLang="en-US" dirty="0">
                <a:solidFill>
                  <a:srgbClr val="FF0000"/>
                </a:solidFill>
              </a:rPr>
              <a:t>把滤波器想象成一个包含加权系数的窗口</a:t>
            </a:r>
            <a:r>
              <a:rPr lang="zh-CN" altLang="en-US" dirty="0"/>
              <a:t>，当使用这个滤波器平滑处理图像时，就把这个窗口放到图像之上，透过这个窗口来看我们得到的图像。</a:t>
            </a:r>
            <a:endParaRPr lang="en-US" altLang="zh-CN" dirty="0"/>
          </a:p>
          <a:p>
            <a:endParaRPr lang="en-US" altLang="zh-CN" dirty="0"/>
          </a:p>
          <a:p>
            <a:r>
              <a:rPr lang="zh-CN" altLang="en-US" dirty="0"/>
              <a:t>滤波目的：</a:t>
            </a:r>
            <a:r>
              <a:rPr lang="en-US" altLang="zh-CN" dirty="0"/>
              <a:t>1</a:t>
            </a:r>
            <a:r>
              <a:rPr lang="zh-CN" altLang="en-US" dirty="0"/>
              <a:t>、消除图像中混入的噪声。</a:t>
            </a:r>
            <a:r>
              <a:rPr lang="en-US" altLang="zh-CN" dirty="0"/>
              <a:t>2</a:t>
            </a:r>
            <a:r>
              <a:rPr lang="zh-CN" altLang="en-US" dirty="0"/>
              <a:t>、达到某种特定的效果。</a:t>
            </a:r>
            <a:r>
              <a:rPr lang="en-US" altLang="zh-CN" dirty="0"/>
              <a:t>3</a:t>
            </a:r>
            <a:r>
              <a:rPr lang="zh-CN" altLang="en-US" dirty="0"/>
              <a:t>、为图像识别抽取出图像特征，等。。。</a:t>
            </a:r>
          </a:p>
        </p:txBody>
      </p:sp>
    </p:spTree>
    <p:extLst>
      <p:ext uri="{BB962C8B-B14F-4D97-AF65-F5344CB8AC3E}">
        <p14:creationId xmlns:p14="http://schemas.microsoft.com/office/powerpoint/2010/main" val="368796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C0300E-31B6-4606-9FC9-A228212C3A03}"/>
              </a:ext>
            </a:extLst>
          </p:cNvPr>
          <p:cNvSpPr txBox="1"/>
          <p:nvPr/>
        </p:nvSpPr>
        <p:spPr>
          <a:xfrm>
            <a:off x="5322033" y="447337"/>
            <a:ext cx="3087973" cy="707886"/>
          </a:xfrm>
          <a:prstGeom prst="rect">
            <a:avLst/>
          </a:prstGeom>
          <a:noFill/>
        </p:spPr>
        <p:txBody>
          <a:bodyPr wrap="square" rtlCol="0">
            <a:spAutoFit/>
          </a:bodyPr>
          <a:lstStyle/>
          <a:p>
            <a:r>
              <a:rPr lang="zh-CN" altLang="en-US" sz="4000" dirty="0"/>
              <a:t> 降噪</a:t>
            </a:r>
          </a:p>
        </p:txBody>
      </p:sp>
      <p:sp>
        <p:nvSpPr>
          <p:cNvPr id="15" name="文本框 14">
            <a:extLst>
              <a:ext uri="{FF2B5EF4-FFF2-40B4-BE49-F238E27FC236}">
                <a16:creationId xmlns:a16="http://schemas.microsoft.com/office/drawing/2014/main" id="{51FA9BD2-634A-4956-B665-CBD41E8D3576}"/>
              </a:ext>
            </a:extLst>
          </p:cNvPr>
          <p:cNvSpPr txBox="1"/>
          <p:nvPr/>
        </p:nvSpPr>
        <p:spPr>
          <a:xfrm>
            <a:off x="1913744" y="1340189"/>
            <a:ext cx="8364511" cy="5262979"/>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t>噪声在图像上常表现为引起较强视觉效果的</a:t>
            </a:r>
            <a:r>
              <a:rPr lang="zh-CN" altLang="en-US" sz="2800" dirty="0">
                <a:solidFill>
                  <a:srgbClr val="FF0000"/>
                </a:solidFill>
              </a:rPr>
              <a:t>孤立像素点或者像素块</a:t>
            </a:r>
            <a:r>
              <a:rPr lang="zh-CN" altLang="en-US" sz="2800" dirty="0"/>
              <a:t>。</a:t>
            </a:r>
            <a:endParaRPr lang="en-US" altLang="zh-CN" sz="2800" dirty="0"/>
          </a:p>
          <a:p>
            <a:pPr marL="457200" indent="-457200">
              <a:buFont typeface="Wingdings" panose="05000000000000000000" pitchFamily="2" charset="2"/>
              <a:buChar char="Ø"/>
            </a:pPr>
            <a:endParaRPr lang="en-US" altLang="zh-CN" sz="2800" dirty="0"/>
          </a:p>
          <a:p>
            <a:pPr marL="457200" indent="-457200">
              <a:buFont typeface="Wingdings" panose="05000000000000000000" pitchFamily="2" charset="2"/>
              <a:buChar char="Ø"/>
            </a:pPr>
            <a:r>
              <a:rPr lang="zh-CN" altLang="en-US" sz="2800" dirty="0"/>
              <a:t>一般噪声信号与要研究的对象不相关，它以无用的信息形式出现，扰乱图像的可观测信息。</a:t>
            </a:r>
            <a:endParaRPr lang="en-US" altLang="zh-CN" sz="2800" dirty="0"/>
          </a:p>
          <a:p>
            <a:r>
              <a:rPr lang="zh-CN" altLang="en-US" sz="2800" dirty="0"/>
              <a:t>        </a:t>
            </a:r>
            <a:endParaRPr lang="en-US" altLang="zh-CN" sz="2800" dirty="0"/>
          </a:p>
          <a:p>
            <a:pPr marL="457200" indent="-457200">
              <a:buFont typeface="Wingdings" panose="05000000000000000000" pitchFamily="2" charset="2"/>
              <a:buChar char="Ø"/>
            </a:pPr>
            <a:r>
              <a:rPr lang="zh-CN" altLang="en-US" sz="2800" dirty="0"/>
              <a:t>对于数字图像，</a:t>
            </a:r>
            <a:r>
              <a:rPr lang="zh-CN" altLang="en-US" sz="2800" dirty="0">
                <a:solidFill>
                  <a:srgbClr val="FF0000"/>
                </a:solidFill>
              </a:rPr>
              <a:t>噪声表现为或大或小的极值</a:t>
            </a:r>
            <a:r>
              <a:rPr lang="zh-CN" altLang="en-US" sz="2800" dirty="0"/>
              <a:t>，这些极值通过加减作用于图像像素的真实灰度值上，对图像造成亮、暗点干扰，降低了图像的视觉质量，影响图像复原、分割、特征提取、图像识别等后继工作的进行。</a:t>
            </a:r>
            <a:endParaRPr lang="en-US" altLang="zh-CN" sz="2800" dirty="0"/>
          </a:p>
          <a:p>
            <a:r>
              <a:rPr lang="zh-CN" altLang="en-US" sz="2800" dirty="0"/>
              <a:t>        </a:t>
            </a:r>
          </a:p>
        </p:txBody>
      </p:sp>
    </p:spTree>
    <p:extLst>
      <p:ext uri="{BB962C8B-B14F-4D97-AF65-F5344CB8AC3E}">
        <p14:creationId xmlns:p14="http://schemas.microsoft.com/office/powerpoint/2010/main" val="344932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893C8D-AD81-4EC0-A9D4-049D3226282A}"/>
              </a:ext>
            </a:extLst>
          </p:cNvPr>
          <p:cNvSpPr txBox="1"/>
          <p:nvPr/>
        </p:nvSpPr>
        <p:spPr>
          <a:xfrm>
            <a:off x="4859311" y="134912"/>
            <a:ext cx="2473377" cy="707886"/>
          </a:xfrm>
          <a:prstGeom prst="rect">
            <a:avLst/>
          </a:prstGeom>
          <a:noFill/>
        </p:spPr>
        <p:txBody>
          <a:bodyPr wrap="square" rtlCol="0">
            <a:spAutoFit/>
          </a:bodyPr>
          <a:lstStyle/>
          <a:p>
            <a:r>
              <a:rPr lang="zh-CN" altLang="en-US" sz="4000" dirty="0"/>
              <a:t>噪声类型</a:t>
            </a:r>
          </a:p>
        </p:txBody>
      </p:sp>
      <p:sp>
        <p:nvSpPr>
          <p:cNvPr id="3" name="文本框 2">
            <a:extLst>
              <a:ext uri="{FF2B5EF4-FFF2-40B4-BE49-F238E27FC236}">
                <a16:creationId xmlns:a16="http://schemas.microsoft.com/office/drawing/2014/main" id="{BB4508CB-CBE1-4956-AD05-F2BD6405173D}"/>
              </a:ext>
            </a:extLst>
          </p:cNvPr>
          <p:cNvSpPr txBox="1"/>
          <p:nvPr/>
        </p:nvSpPr>
        <p:spPr>
          <a:xfrm>
            <a:off x="1044313" y="1213009"/>
            <a:ext cx="5051686" cy="4801314"/>
          </a:xfrm>
          <a:prstGeom prst="rect">
            <a:avLst/>
          </a:prstGeom>
          <a:noFill/>
        </p:spPr>
        <p:txBody>
          <a:bodyPr wrap="square" rtlCol="0">
            <a:spAutoFit/>
          </a:bodyPr>
          <a:lstStyle/>
          <a:p>
            <a:r>
              <a:rPr lang="zh-CN" altLang="en-US" sz="2400" dirty="0"/>
              <a:t>椒盐噪声：黑白像素的随机出现。</a:t>
            </a:r>
            <a:endParaRPr lang="en-US" altLang="zh-CN" sz="2400" dirty="0"/>
          </a:p>
          <a:p>
            <a:endParaRPr lang="en-US" altLang="zh-CN" sz="2400" dirty="0"/>
          </a:p>
          <a:p>
            <a:r>
              <a:rPr lang="zh-CN" altLang="en-US" sz="2400" dirty="0"/>
              <a:t>脉冲噪声：白色像素的随机出现。</a:t>
            </a:r>
            <a:endParaRPr lang="en-US" altLang="zh-CN" sz="2400" dirty="0"/>
          </a:p>
          <a:p>
            <a:endParaRPr lang="en-US" altLang="zh-CN" sz="2400" dirty="0"/>
          </a:p>
          <a:p>
            <a:r>
              <a:rPr lang="zh-CN" altLang="en-US" sz="2400" dirty="0"/>
              <a:t>高斯噪声：服从高斯分布的噪声（白噪声）。</a:t>
            </a:r>
            <a:endParaRPr lang="en-US" altLang="zh-CN" sz="2400" dirty="0"/>
          </a:p>
          <a:p>
            <a:endParaRPr lang="en-US" altLang="zh-CN" sz="2400" dirty="0"/>
          </a:p>
          <a:p>
            <a:endParaRPr lang="en-US" altLang="zh-CN" sz="2400" dirty="0"/>
          </a:p>
          <a:p>
            <a:r>
              <a:rPr lang="zh-CN" altLang="en-US" sz="2400" dirty="0"/>
              <a:t>噪声可以看作随机信号，具有统计学上的特征属性。噪声根据其属于不同的分布可以分成不同类型的噪声。</a:t>
            </a:r>
            <a:endParaRPr lang="en-US" altLang="zh-CN" sz="2400" dirty="0"/>
          </a:p>
          <a:p>
            <a:endParaRPr lang="zh-CN" altLang="en-US" dirty="0"/>
          </a:p>
        </p:txBody>
      </p:sp>
      <p:pic>
        <p:nvPicPr>
          <p:cNvPr id="4" name="Picture 5" descr="noise">
            <a:extLst>
              <a:ext uri="{FF2B5EF4-FFF2-40B4-BE49-F238E27FC236}">
                <a16:creationId xmlns:a16="http://schemas.microsoft.com/office/drawing/2014/main" id="{2AA2F668-7E39-4152-AA4B-1626FD62F2D9}"/>
              </a:ext>
            </a:extLst>
          </p:cNvPr>
          <p:cNvPicPr>
            <a:picLocks noChangeAspect="1" noChangeArrowheads="1"/>
          </p:cNvPicPr>
          <p:nvPr/>
        </p:nvPicPr>
        <p:blipFill>
          <a:blip r:embed="rId3" cstate="print"/>
          <a:srcRect/>
          <a:stretch>
            <a:fillRect/>
          </a:stretch>
        </p:blipFill>
        <p:spPr bwMode="auto">
          <a:xfrm>
            <a:off x="6963139" y="1036846"/>
            <a:ext cx="4243388" cy="5299075"/>
          </a:xfrm>
          <a:prstGeom prst="rect">
            <a:avLst/>
          </a:prstGeom>
          <a:noFill/>
          <a:ln w="9525">
            <a:noFill/>
            <a:miter lim="800000"/>
            <a:headEnd/>
            <a:tailEnd/>
          </a:ln>
        </p:spPr>
      </p:pic>
    </p:spTree>
    <p:extLst>
      <p:ext uri="{BB962C8B-B14F-4D97-AF65-F5344CB8AC3E}">
        <p14:creationId xmlns:p14="http://schemas.microsoft.com/office/powerpoint/2010/main" val="3431016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47C341-2C87-4D1C-BB56-F2495074B180}"/>
              </a:ext>
            </a:extLst>
          </p:cNvPr>
          <p:cNvSpPr txBox="1"/>
          <p:nvPr/>
        </p:nvSpPr>
        <p:spPr>
          <a:xfrm>
            <a:off x="4792119" y="509665"/>
            <a:ext cx="5111646" cy="707886"/>
          </a:xfrm>
          <a:prstGeom prst="rect">
            <a:avLst/>
          </a:prstGeom>
          <a:noFill/>
        </p:spPr>
        <p:txBody>
          <a:bodyPr wrap="square" rtlCol="0">
            <a:spAutoFit/>
          </a:bodyPr>
          <a:lstStyle/>
          <a:p>
            <a:r>
              <a:rPr lang="zh-CN" altLang="en-US" sz="4000" dirty="0"/>
              <a:t>高斯噪声</a:t>
            </a:r>
          </a:p>
        </p:txBody>
      </p:sp>
      <p:grpSp>
        <p:nvGrpSpPr>
          <p:cNvPr id="3" name="Group 8">
            <a:extLst>
              <a:ext uri="{FF2B5EF4-FFF2-40B4-BE49-F238E27FC236}">
                <a16:creationId xmlns:a16="http://schemas.microsoft.com/office/drawing/2014/main" id="{0B515A73-CDA3-44BA-973E-508A3EED9351}"/>
              </a:ext>
            </a:extLst>
          </p:cNvPr>
          <p:cNvGrpSpPr>
            <a:grpSpLocks/>
          </p:cNvGrpSpPr>
          <p:nvPr/>
        </p:nvGrpSpPr>
        <p:grpSpPr bwMode="auto">
          <a:xfrm>
            <a:off x="1754375" y="1217551"/>
            <a:ext cx="7309214" cy="5640449"/>
            <a:chOff x="-101664" y="1201707"/>
            <a:chExt cx="6813550" cy="5229225"/>
          </a:xfrm>
        </p:grpSpPr>
        <p:pic>
          <p:nvPicPr>
            <p:cNvPr id="4" name="Picture 2">
              <a:extLst>
                <a:ext uri="{FF2B5EF4-FFF2-40B4-BE49-F238E27FC236}">
                  <a16:creationId xmlns:a16="http://schemas.microsoft.com/office/drawing/2014/main" id="{593544E7-81EC-4A28-8798-31CFB84E9471}"/>
                </a:ext>
              </a:extLst>
            </p:cNvPr>
            <p:cNvPicPr>
              <a:picLocks noChangeAspect="1" noChangeArrowheads="1"/>
            </p:cNvPicPr>
            <p:nvPr/>
          </p:nvPicPr>
          <p:blipFill>
            <a:blip r:embed="rId3" cstate="print"/>
            <a:srcRect/>
            <a:stretch>
              <a:fillRect/>
            </a:stretch>
          </p:blipFill>
          <p:spPr bwMode="auto">
            <a:xfrm>
              <a:off x="-101664" y="1201707"/>
              <a:ext cx="6813550" cy="5229225"/>
            </a:xfrm>
            <a:prstGeom prst="rect">
              <a:avLst/>
            </a:prstGeom>
            <a:noFill/>
            <a:ln w="9525">
              <a:noFill/>
              <a:miter lim="800000"/>
              <a:headEnd/>
              <a:tailEnd/>
            </a:ln>
          </p:spPr>
        </p:pic>
        <p:sp>
          <p:nvSpPr>
            <p:cNvPr id="5" name="Rectangle 6">
              <a:extLst>
                <a:ext uri="{FF2B5EF4-FFF2-40B4-BE49-F238E27FC236}">
                  <a16:creationId xmlns:a16="http://schemas.microsoft.com/office/drawing/2014/main" id="{00629AA6-641A-4940-A49A-9DF75EB2965B}"/>
                </a:ext>
              </a:extLst>
            </p:cNvPr>
            <p:cNvSpPr>
              <a:spLocks noChangeArrowheads="1"/>
            </p:cNvSpPr>
            <p:nvPr/>
          </p:nvSpPr>
          <p:spPr bwMode="auto">
            <a:xfrm>
              <a:off x="52263" y="1384272"/>
              <a:ext cx="1095390" cy="1131903"/>
            </a:xfrm>
            <a:prstGeom prst="rect">
              <a:avLst/>
            </a:prstGeom>
            <a:solidFill>
              <a:schemeClr val="bg1"/>
            </a:solidFill>
            <a:ln w="9525" algn="ctr">
              <a:noFill/>
              <a:round/>
              <a:headEnd/>
              <a:tailEnd/>
            </a:ln>
          </p:spPr>
          <p:txBody>
            <a:bodyPr/>
            <a:lstStyle/>
            <a:p>
              <a:pPr eaLnBrk="0" hangingPunct="0"/>
              <a:endParaRPr lang="en-US" b="0"/>
            </a:p>
          </p:txBody>
        </p:sp>
      </p:grpSp>
    </p:spTree>
    <p:extLst>
      <p:ext uri="{BB962C8B-B14F-4D97-AF65-F5344CB8AC3E}">
        <p14:creationId xmlns:p14="http://schemas.microsoft.com/office/powerpoint/2010/main" val="290665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47C341-2C87-4D1C-BB56-F2495074B180}"/>
              </a:ext>
            </a:extLst>
          </p:cNvPr>
          <p:cNvSpPr txBox="1"/>
          <p:nvPr/>
        </p:nvSpPr>
        <p:spPr>
          <a:xfrm>
            <a:off x="421907" y="214577"/>
            <a:ext cx="5111646" cy="707886"/>
          </a:xfrm>
          <a:prstGeom prst="rect">
            <a:avLst/>
          </a:prstGeom>
          <a:noFill/>
        </p:spPr>
        <p:txBody>
          <a:bodyPr wrap="square" rtlCol="0">
            <a:spAutoFit/>
          </a:bodyPr>
          <a:lstStyle/>
          <a:p>
            <a:r>
              <a:rPr lang="zh-CN" altLang="en-US" sz="4000" dirty="0"/>
              <a:t>高斯分布</a:t>
            </a:r>
          </a:p>
        </p:txBody>
      </p:sp>
      <p:pic>
        <p:nvPicPr>
          <p:cNvPr id="7" name="图片 6">
            <a:extLst>
              <a:ext uri="{FF2B5EF4-FFF2-40B4-BE49-F238E27FC236}">
                <a16:creationId xmlns:a16="http://schemas.microsoft.com/office/drawing/2014/main" id="{4B0F9B0D-433C-4377-BD10-5048F5136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342" y="1865625"/>
            <a:ext cx="8434230" cy="4482710"/>
          </a:xfrm>
          <a:prstGeom prst="rect">
            <a:avLst/>
          </a:prstGeom>
        </p:spPr>
      </p:pic>
      <p:sp>
        <p:nvSpPr>
          <p:cNvPr id="8" name="文本框 7">
            <a:extLst>
              <a:ext uri="{FF2B5EF4-FFF2-40B4-BE49-F238E27FC236}">
                <a16:creationId xmlns:a16="http://schemas.microsoft.com/office/drawing/2014/main" id="{6E845C02-939D-46F3-9164-6020D5CC3FEF}"/>
              </a:ext>
            </a:extLst>
          </p:cNvPr>
          <p:cNvSpPr txBox="1"/>
          <p:nvPr/>
        </p:nvSpPr>
        <p:spPr>
          <a:xfrm>
            <a:off x="8502315" y="1775084"/>
            <a:ext cx="3625516" cy="3108543"/>
          </a:xfrm>
          <a:prstGeom prst="rect">
            <a:avLst/>
          </a:prstGeom>
          <a:noFill/>
        </p:spPr>
        <p:txBody>
          <a:bodyPr wrap="square" rtlCol="0">
            <a:spAutoFit/>
          </a:bodyPr>
          <a:lstStyle/>
          <a:p>
            <a:r>
              <a:rPr lang="zh-CN" altLang="en-US" sz="2800" dirty="0"/>
              <a:t>概念解释：</a:t>
            </a:r>
            <a:endParaRPr lang="en-US" altLang="zh-CN" sz="2800" dirty="0"/>
          </a:p>
          <a:p>
            <a:endParaRPr lang="en-US" altLang="zh-CN" sz="2800" dirty="0"/>
          </a:p>
          <a:p>
            <a:r>
              <a:rPr lang="zh-CN" altLang="en-US" sz="2800" dirty="0"/>
              <a:t>概率密度函数 </a:t>
            </a:r>
            <a:r>
              <a:rPr lang="en-US" altLang="zh-CN" sz="2800" dirty="0"/>
              <a:t>PDF</a:t>
            </a:r>
          </a:p>
          <a:p>
            <a:r>
              <a:rPr lang="zh-CN" altLang="en-US" sz="2800" dirty="0"/>
              <a:t>累计密度函数 </a:t>
            </a:r>
            <a:r>
              <a:rPr lang="en-US" altLang="zh-CN" sz="2800" dirty="0"/>
              <a:t>CDF</a:t>
            </a:r>
          </a:p>
          <a:p>
            <a:endParaRPr lang="en-US" altLang="zh-CN" sz="2800" dirty="0"/>
          </a:p>
          <a:p>
            <a:r>
              <a:rPr lang="zh-CN" altLang="en-US" sz="2800" dirty="0"/>
              <a:t>均值（决定位置）、方差（决定幅度）</a:t>
            </a:r>
          </a:p>
        </p:txBody>
      </p:sp>
      <p:pic>
        <p:nvPicPr>
          <p:cNvPr id="9" name="图片 8">
            <a:extLst>
              <a:ext uri="{FF2B5EF4-FFF2-40B4-BE49-F238E27FC236}">
                <a16:creationId xmlns:a16="http://schemas.microsoft.com/office/drawing/2014/main" id="{A2474E60-9A08-4663-A7C5-4013E25ADBD4}"/>
              </a:ext>
            </a:extLst>
          </p:cNvPr>
          <p:cNvPicPr>
            <a:picLocks noChangeAspect="1"/>
          </p:cNvPicPr>
          <p:nvPr/>
        </p:nvPicPr>
        <p:blipFill>
          <a:blip r:embed="rId4"/>
          <a:stretch>
            <a:fillRect/>
          </a:stretch>
        </p:blipFill>
        <p:spPr>
          <a:xfrm>
            <a:off x="5859128" y="303338"/>
            <a:ext cx="5286375" cy="1238250"/>
          </a:xfrm>
          <a:prstGeom prst="rect">
            <a:avLst/>
          </a:prstGeom>
        </p:spPr>
      </p:pic>
    </p:spTree>
    <p:extLst>
      <p:ext uri="{BB962C8B-B14F-4D97-AF65-F5344CB8AC3E}">
        <p14:creationId xmlns:p14="http://schemas.microsoft.com/office/powerpoint/2010/main" val="71790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56904"/>
            <a:ext cx="10515600" cy="4351338"/>
          </a:xfrm>
        </p:spPr>
        <p:txBody>
          <a:bodyPr/>
          <a:lstStyle/>
          <a:p>
            <a:pPr marL="0" indent="0" algn="just">
              <a:lnSpc>
                <a:spcPct val="150000"/>
              </a:lnSpc>
              <a:buNone/>
            </a:pPr>
            <a:r>
              <a:rPr lang="zh-CN" altLang="en-US" sz="3600" b="1" dirty="0">
                <a:latin typeface="楷体" charset="0"/>
                <a:ea typeface="楷体" charset="0"/>
              </a:rPr>
              <a:t>教学目标</a:t>
            </a:r>
          </a:p>
          <a:p>
            <a:pPr algn="just" fontAlgn="auto">
              <a:lnSpc>
                <a:spcPct val="150000"/>
              </a:lnSpc>
            </a:pPr>
            <a:r>
              <a:rPr lang="en-US" altLang="zh-CN" sz="2400" dirty="0">
                <a:latin typeface="楷体" charset="0"/>
                <a:ea typeface="楷体" charset="0"/>
                <a:cs typeface="楷体" charset="0"/>
              </a:rPr>
              <a:t>1</a:t>
            </a:r>
            <a:r>
              <a:rPr lang="zh-CN" altLang="en-US" sz="2400" dirty="0">
                <a:latin typeface="楷体" charset="0"/>
                <a:ea typeface="楷体" charset="0"/>
                <a:cs typeface="楷体" charset="0"/>
              </a:rPr>
              <a:t>、了解和掌握计算机中的图像表示</a:t>
            </a:r>
          </a:p>
          <a:p>
            <a:pPr algn="just" fontAlgn="auto">
              <a:lnSpc>
                <a:spcPct val="150000"/>
              </a:lnSpc>
            </a:pPr>
            <a:r>
              <a:rPr lang="en-US" altLang="zh-CN" sz="2400" dirty="0">
                <a:latin typeface="楷体" charset="0"/>
                <a:ea typeface="楷体" charset="0"/>
                <a:cs typeface="楷体" charset="0"/>
              </a:rPr>
              <a:t>2</a:t>
            </a:r>
            <a:r>
              <a:rPr lang="zh-CN" altLang="en-US" sz="2400" dirty="0">
                <a:latin typeface="楷体" charset="0"/>
                <a:ea typeface="楷体" charset="0"/>
                <a:cs typeface="楷体" charset="0"/>
              </a:rPr>
              <a:t>、分析、比较不同的滤波器效果，实现图像降噪、模板匹配、边缘检测等</a:t>
            </a:r>
          </a:p>
          <a:p>
            <a:pPr algn="just" fontAlgn="auto">
              <a:lnSpc>
                <a:spcPct val="150000"/>
              </a:lnSpc>
            </a:pPr>
            <a:r>
              <a:rPr lang="en-US" altLang="zh-CN" sz="2400" dirty="0">
                <a:latin typeface="楷体" charset="0"/>
                <a:ea typeface="楷体" charset="0"/>
                <a:cs typeface="楷体" charset="0"/>
              </a:rPr>
              <a:t>3</a:t>
            </a:r>
            <a:r>
              <a:rPr lang="zh-CN" altLang="en-US" sz="2400" dirty="0">
                <a:latin typeface="楷体" charset="0"/>
                <a:ea typeface="楷体" charset="0"/>
                <a:cs typeface="楷体" charset="0"/>
              </a:rPr>
              <a:t>、掌握图像缩放原理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0340A74-FB8B-40B9-9348-2FB935FC25E8}"/>
              </a:ext>
            </a:extLst>
          </p:cNvPr>
          <p:cNvPicPr>
            <a:picLocks noChangeAspect="1" noChangeArrowheads="1"/>
          </p:cNvPicPr>
          <p:nvPr/>
        </p:nvPicPr>
        <p:blipFill>
          <a:blip r:embed="rId3" cstate="print"/>
          <a:srcRect l="21667" t="19145" r="21249" b="8376"/>
          <a:stretch>
            <a:fillRect/>
          </a:stretch>
        </p:blipFill>
        <p:spPr bwMode="auto">
          <a:xfrm>
            <a:off x="321038" y="157162"/>
            <a:ext cx="8167259" cy="6318589"/>
          </a:xfrm>
          <a:prstGeom prst="rect">
            <a:avLst/>
          </a:prstGeom>
          <a:noFill/>
          <a:ln w="9525">
            <a:noFill/>
            <a:miter lim="800000"/>
            <a:headEnd/>
            <a:tailEnd/>
          </a:ln>
        </p:spPr>
      </p:pic>
      <p:sp>
        <p:nvSpPr>
          <p:cNvPr id="3" name="文本框 2">
            <a:extLst>
              <a:ext uri="{FF2B5EF4-FFF2-40B4-BE49-F238E27FC236}">
                <a16:creationId xmlns:a16="http://schemas.microsoft.com/office/drawing/2014/main" id="{CF4E1CA7-0903-4524-95BA-20EA22A6AF10}"/>
              </a:ext>
            </a:extLst>
          </p:cNvPr>
          <p:cNvSpPr txBox="1"/>
          <p:nvPr/>
        </p:nvSpPr>
        <p:spPr>
          <a:xfrm>
            <a:off x="9067801" y="1963711"/>
            <a:ext cx="2803161" cy="523220"/>
          </a:xfrm>
          <a:prstGeom prst="rect">
            <a:avLst/>
          </a:prstGeom>
          <a:noFill/>
        </p:spPr>
        <p:txBody>
          <a:bodyPr wrap="square" rtlCol="0">
            <a:spAutoFit/>
          </a:bodyPr>
          <a:lstStyle/>
          <a:p>
            <a:r>
              <a:rPr lang="zh-CN" altLang="en-US" sz="2800" dirty="0"/>
              <a:t>高斯噪声图</a:t>
            </a:r>
            <a:endParaRPr lang="en-US" altLang="zh-CN" sz="2800" dirty="0"/>
          </a:p>
        </p:txBody>
      </p:sp>
    </p:spTree>
    <p:extLst>
      <p:ext uri="{BB962C8B-B14F-4D97-AF65-F5344CB8AC3E}">
        <p14:creationId xmlns:p14="http://schemas.microsoft.com/office/powerpoint/2010/main" val="240090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114B5C4-88EE-4885-9AC4-86E04607ADCE}"/>
              </a:ext>
            </a:extLst>
          </p:cNvPr>
          <p:cNvPicPr>
            <a:picLocks noChangeAspect="1" noChangeArrowheads="1"/>
          </p:cNvPicPr>
          <p:nvPr/>
        </p:nvPicPr>
        <p:blipFill>
          <a:blip r:embed="rId2" cstate="print"/>
          <a:srcRect l="21249" t="19145" r="30000" b="8376"/>
          <a:stretch>
            <a:fillRect/>
          </a:stretch>
        </p:blipFill>
        <p:spPr bwMode="auto">
          <a:xfrm>
            <a:off x="415976" y="190500"/>
            <a:ext cx="7148513" cy="6477000"/>
          </a:xfrm>
          <a:prstGeom prst="rect">
            <a:avLst/>
          </a:prstGeom>
          <a:noFill/>
          <a:ln w="9525">
            <a:noFill/>
            <a:miter lim="800000"/>
            <a:headEnd/>
            <a:tailEnd/>
          </a:ln>
        </p:spPr>
      </p:pic>
      <p:sp>
        <p:nvSpPr>
          <p:cNvPr id="3" name="文本框 2">
            <a:extLst>
              <a:ext uri="{FF2B5EF4-FFF2-40B4-BE49-F238E27FC236}">
                <a16:creationId xmlns:a16="http://schemas.microsoft.com/office/drawing/2014/main" id="{AA1E75F8-3CA9-4CE0-BA83-DD05B6571C3B}"/>
              </a:ext>
            </a:extLst>
          </p:cNvPr>
          <p:cNvSpPr txBox="1"/>
          <p:nvPr/>
        </p:nvSpPr>
        <p:spPr>
          <a:xfrm>
            <a:off x="9067801" y="1963711"/>
            <a:ext cx="2803161" cy="523220"/>
          </a:xfrm>
          <a:prstGeom prst="rect">
            <a:avLst/>
          </a:prstGeom>
          <a:noFill/>
        </p:spPr>
        <p:txBody>
          <a:bodyPr wrap="square" rtlCol="0">
            <a:spAutoFit/>
          </a:bodyPr>
          <a:lstStyle/>
          <a:p>
            <a:r>
              <a:rPr lang="zh-CN" altLang="en-US" sz="2800" dirty="0"/>
              <a:t>高斯噪声图</a:t>
            </a:r>
            <a:endParaRPr lang="en-US" altLang="zh-CN" sz="2800" dirty="0"/>
          </a:p>
        </p:txBody>
      </p:sp>
    </p:spTree>
    <p:extLst>
      <p:ext uri="{BB962C8B-B14F-4D97-AF65-F5344CB8AC3E}">
        <p14:creationId xmlns:p14="http://schemas.microsoft.com/office/powerpoint/2010/main" val="221683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E23C62E-1BC7-4355-AD5B-E517864CD6CE}"/>
              </a:ext>
            </a:extLst>
          </p:cNvPr>
          <p:cNvPicPr>
            <a:picLocks noChangeAspect="1" noChangeArrowheads="1"/>
          </p:cNvPicPr>
          <p:nvPr/>
        </p:nvPicPr>
        <p:blipFill>
          <a:blip r:embed="rId2" cstate="print"/>
          <a:srcRect l="21667" t="19829" r="22083" b="8376"/>
          <a:stretch>
            <a:fillRect/>
          </a:stretch>
        </p:blipFill>
        <p:spPr bwMode="auto">
          <a:xfrm>
            <a:off x="276070" y="80169"/>
            <a:ext cx="8610600" cy="6697662"/>
          </a:xfrm>
          <a:prstGeom prst="rect">
            <a:avLst/>
          </a:prstGeom>
          <a:noFill/>
          <a:ln w="9525">
            <a:noFill/>
            <a:miter lim="800000"/>
            <a:headEnd/>
            <a:tailEnd/>
          </a:ln>
        </p:spPr>
      </p:pic>
      <p:sp>
        <p:nvSpPr>
          <p:cNvPr id="3" name="文本框 2">
            <a:extLst>
              <a:ext uri="{FF2B5EF4-FFF2-40B4-BE49-F238E27FC236}">
                <a16:creationId xmlns:a16="http://schemas.microsoft.com/office/drawing/2014/main" id="{8F8D66CB-34C6-493E-AD3A-649450FE72DD}"/>
              </a:ext>
            </a:extLst>
          </p:cNvPr>
          <p:cNvSpPr txBox="1"/>
          <p:nvPr/>
        </p:nvSpPr>
        <p:spPr>
          <a:xfrm>
            <a:off x="9067801" y="1963711"/>
            <a:ext cx="2803161" cy="523220"/>
          </a:xfrm>
          <a:prstGeom prst="rect">
            <a:avLst/>
          </a:prstGeom>
          <a:noFill/>
        </p:spPr>
        <p:txBody>
          <a:bodyPr wrap="square" rtlCol="0">
            <a:spAutoFit/>
          </a:bodyPr>
          <a:lstStyle/>
          <a:p>
            <a:r>
              <a:rPr lang="zh-CN" altLang="en-US" sz="2800" dirty="0"/>
              <a:t>高斯噪声图</a:t>
            </a:r>
            <a:endParaRPr lang="en-US" altLang="zh-CN" sz="2800" dirty="0"/>
          </a:p>
        </p:txBody>
      </p:sp>
    </p:spTree>
    <p:extLst>
      <p:ext uri="{BB962C8B-B14F-4D97-AF65-F5344CB8AC3E}">
        <p14:creationId xmlns:p14="http://schemas.microsoft.com/office/powerpoint/2010/main" val="909906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84CE2D1-3328-4D3B-BFD4-ACB623D7978E}"/>
              </a:ext>
            </a:extLst>
          </p:cNvPr>
          <p:cNvPicPr>
            <a:picLocks noChangeAspect="1" noChangeArrowheads="1"/>
          </p:cNvPicPr>
          <p:nvPr/>
        </p:nvPicPr>
        <p:blipFill>
          <a:blip r:embed="rId3" cstate="print"/>
          <a:srcRect/>
          <a:stretch>
            <a:fillRect/>
          </a:stretch>
        </p:blipFill>
        <p:spPr bwMode="auto">
          <a:xfrm>
            <a:off x="1676400" y="0"/>
            <a:ext cx="5486400" cy="6858000"/>
          </a:xfrm>
          <a:prstGeom prst="rect">
            <a:avLst/>
          </a:prstGeom>
          <a:noFill/>
          <a:ln w="9525">
            <a:noFill/>
            <a:miter lim="800000"/>
            <a:headEnd/>
            <a:tailEnd/>
          </a:ln>
        </p:spPr>
      </p:pic>
      <p:sp>
        <p:nvSpPr>
          <p:cNvPr id="3" name="Text Box 3">
            <a:extLst>
              <a:ext uri="{FF2B5EF4-FFF2-40B4-BE49-F238E27FC236}">
                <a16:creationId xmlns:a16="http://schemas.microsoft.com/office/drawing/2014/main" id="{8CA7BC9E-B0FE-4CD4-A772-1A6548136515}"/>
              </a:ext>
            </a:extLst>
          </p:cNvPr>
          <p:cNvSpPr txBox="1">
            <a:spLocks noChangeArrowheads="1"/>
          </p:cNvSpPr>
          <p:nvPr/>
        </p:nvSpPr>
        <p:spPr bwMode="auto">
          <a:xfrm>
            <a:off x="212725" y="2200275"/>
            <a:ext cx="1236663" cy="457200"/>
          </a:xfrm>
          <a:prstGeom prst="rect">
            <a:avLst/>
          </a:prstGeom>
          <a:noFill/>
          <a:ln w="9525">
            <a:noFill/>
            <a:miter lim="800000"/>
            <a:headEnd/>
            <a:tailEnd/>
          </a:ln>
        </p:spPr>
        <p:txBody>
          <a:bodyPr wrap="none">
            <a:spAutoFit/>
          </a:bodyPr>
          <a:lstStyle/>
          <a:p>
            <a:pPr eaLnBrk="0" hangingPunct="0"/>
            <a:r>
              <a:rPr lang="en-US" dirty="0">
                <a:solidFill>
                  <a:srgbClr val="000000"/>
                </a:solidFill>
                <a:latin typeface="Times" pitchFamily="18" charset="0"/>
              </a:rPr>
              <a:t>sigma=1</a:t>
            </a:r>
          </a:p>
        </p:txBody>
      </p:sp>
      <p:sp>
        <p:nvSpPr>
          <p:cNvPr id="4" name="文本框 3">
            <a:extLst>
              <a:ext uri="{FF2B5EF4-FFF2-40B4-BE49-F238E27FC236}">
                <a16:creationId xmlns:a16="http://schemas.microsoft.com/office/drawing/2014/main" id="{904273AF-A40E-4B27-8A5F-C6598E13FD73}"/>
              </a:ext>
            </a:extLst>
          </p:cNvPr>
          <p:cNvSpPr txBox="1"/>
          <p:nvPr/>
        </p:nvSpPr>
        <p:spPr>
          <a:xfrm>
            <a:off x="7764904" y="2818151"/>
            <a:ext cx="3612630" cy="461665"/>
          </a:xfrm>
          <a:prstGeom prst="rect">
            <a:avLst/>
          </a:prstGeom>
          <a:noFill/>
        </p:spPr>
        <p:txBody>
          <a:bodyPr wrap="square" rtlCol="0">
            <a:spAutoFit/>
          </a:bodyPr>
          <a:lstStyle/>
          <a:p>
            <a:r>
              <a:rPr lang="zh-CN" altLang="en-US" sz="2400" dirty="0"/>
              <a:t>噪声添加到原始图像中</a:t>
            </a:r>
          </a:p>
        </p:txBody>
      </p:sp>
    </p:spTree>
    <p:extLst>
      <p:ext uri="{BB962C8B-B14F-4D97-AF65-F5344CB8AC3E}">
        <p14:creationId xmlns:p14="http://schemas.microsoft.com/office/powerpoint/2010/main" val="61291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AB31B17-1C28-48AF-A785-10C6BC4537D1}"/>
              </a:ext>
            </a:extLst>
          </p:cNvPr>
          <p:cNvPicPr>
            <a:picLocks noChangeAspect="1" noChangeArrowheads="1"/>
          </p:cNvPicPr>
          <p:nvPr/>
        </p:nvPicPr>
        <p:blipFill>
          <a:blip r:embed="rId2" cstate="print"/>
          <a:srcRect/>
          <a:stretch>
            <a:fillRect/>
          </a:stretch>
        </p:blipFill>
        <p:spPr bwMode="auto">
          <a:xfrm>
            <a:off x="1671638" y="0"/>
            <a:ext cx="5486400" cy="6858000"/>
          </a:xfrm>
          <a:prstGeom prst="rect">
            <a:avLst/>
          </a:prstGeom>
          <a:noFill/>
          <a:ln w="9525">
            <a:noFill/>
            <a:miter lim="800000"/>
            <a:headEnd/>
            <a:tailEnd/>
          </a:ln>
        </p:spPr>
      </p:pic>
      <p:sp>
        <p:nvSpPr>
          <p:cNvPr id="3" name="Text Box 3">
            <a:extLst>
              <a:ext uri="{FF2B5EF4-FFF2-40B4-BE49-F238E27FC236}">
                <a16:creationId xmlns:a16="http://schemas.microsoft.com/office/drawing/2014/main" id="{870FB003-1E90-4D50-A404-94AAF8A37011}"/>
              </a:ext>
            </a:extLst>
          </p:cNvPr>
          <p:cNvSpPr txBox="1">
            <a:spLocks noChangeArrowheads="1"/>
          </p:cNvSpPr>
          <p:nvPr/>
        </p:nvSpPr>
        <p:spPr bwMode="auto">
          <a:xfrm>
            <a:off x="234950" y="2232025"/>
            <a:ext cx="1389063" cy="457200"/>
          </a:xfrm>
          <a:prstGeom prst="rect">
            <a:avLst/>
          </a:prstGeom>
          <a:noFill/>
          <a:ln w="9525">
            <a:noFill/>
            <a:miter lim="800000"/>
            <a:headEnd/>
            <a:tailEnd/>
          </a:ln>
        </p:spPr>
        <p:txBody>
          <a:bodyPr wrap="none">
            <a:spAutoFit/>
          </a:bodyPr>
          <a:lstStyle/>
          <a:p>
            <a:pPr eaLnBrk="0" hangingPunct="0"/>
            <a:r>
              <a:rPr lang="en-US" dirty="0">
                <a:solidFill>
                  <a:srgbClr val="000000"/>
                </a:solidFill>
                <a:latin typeface="Times" pitchFamily="18" charset="0"/>
              </a:rPr>
              <a:t>sigma=16</a:t>
            </a:r>
          </a:p>
        </p:txBody>
      </p:sp>
      <p:sp>
        <p:nvSpPr>
          <p:cNvPr id="4" name="文本框 3">
            <a:extLst>
              <a:ext uri="{FF2B5EF4-FFF2-40B4-BE49-F238E27FC236}">
                <a16:creationId xmlns:a16="http://schemas.microsoft.com/office/drawing/2014/main" id="{56FF1F61-EB35-4FDA-BFB4-7168E346A4DF}"/>
              </a:ext>
            </a:extLst>
          </p:cNvPr>
          <p:cNvSpPr txBox="1"/>
          <p:nvPr/>
        </p:nvSpPr>
        <p:spPr>
          <a:xfrm>
            <a:off x="7764904" y="2818151"/>
            <a:ext cx="3612630" cy="461665"/>
          </a:xfrm>
          <a:prstGeom prst="rect">
            <a:avLst/>
          </a:prstGeom>
          <a:noFill/>
        </p:spPr>
        <p:txBody>
          <a:bodyPr wrap="square" rtlCol="0">
            <a:spAutoFit/>
          </a:bodyPr>
          <a:lstStyle/>
          <a:p>
            <a:r>
              <a:rPr lang="zh-CN" altLang="en-US" sz="2400" dirty="0"/>
              <a:t>噪声添加到原始图像中</a:t>
            </a:r>
          </a:p>
        </p:txBody>
      </p:sp>
    </p:spTree>
    <p:extLst>
      <p:ext uri="{BB962C8B-B14F-4D97-AF65-F5344CB8AC3E}">
        <p14:creationId xmlns:p14="http://schemas.microsoft.com/office/powerpoint/2010/main" val="4011633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BFFF-4C63-4D50-A631-4EA803CC48E9}"/>
              </a:ext>
            </a:extLst>
          </p:cNvPr>
          <p:cNvSpPr txBox="1"/>
          <p:nvPr/>
        </p:nvSpPr>
        <p:spPr>
          <a:xfrm>
            <a:off x="5014210" y="674558"/>
            <a:ext cx="2163580" cy="646331"/>
          </a:xfrm>
          <a:prstGeom prst="rect">
            <a:avLst/>
          </a:prstGeom>
          <a:noFill/>
        </p:spPr>
        <p:txBody>
          <a:bodyPr wrap="square" rtlCol="0">
            <a:spAutoFit/>
          </a:bodyPr>
          <a:lstStyle/>
          <a:p>
            <a:r>
              <a:rPr lang="zh-CN" altLang="en-US" sz="3600" dirty="0"/>
              <a:t>均值滤波</a:t>
            </a:r>
          </a:p>
        </p:txBody>
      </p:sp>
      <p:pic>
        <p:nvPicPr>
          <p:cNvPr id="3" name="Picture 8" descr="smoothing-d5">
            <a:extLst>
              <a:ext uri="{FF2B5EF4-FFF2-40B4-BE49-F238E27FC236}">
                <a16:creationId xmlns:a16="http://schemas.microsoft.com/office/drawing/2014/main" id="{57C3F196-AC9F-442D-85CB-9D50153DD2A7}"/>
              </a:ext>
            </a:extLst>
          </p:cNvPr>
          <p:cNvPicPr>
            <a:picLocks noChangeAspect="1" noChangeArrowheads="1"/>
          </p:cNvPicPr>
          <p:nvPr/>
        </p:nvPicPr>
        <p:blipFill>
          <a:blip r:embed="rId3" cstate="print"/>
          <a:srcRect/>
          <a:stretch>
            <a:fillRect/>
          </a:stretch>
        </p:blipFill>
        <p:spPr bwMode="auto">
          <a:xfrm>
            <a:off x="4150518" y="3111441"/>
            <a:ext cx="3890963" cy="2833688"/>
          </a:xfrm>
          <a:prstGeom prst="rect">
            <a:avLst/>
          </a:prstGeom>
          <a:noFill/>
          <a:ln w="9525">
            <a:noFill/>
            <a:miter lim="800000"/>
            <a:headEnd/>
            <a:tailEnd/>
          </a:ln>
        </p:spPr>
      </p:pic>
      <p:sp>
        <p:nvSpPr>
          <p:cNvPr id="4" name="文本框 3">
            <a:extLst>
              <a:ext uri="{FF2B5EF4-FFF2-40B4-BE49-F238E27FC236}">
                <a16:creationId xmlns:a16="http://schemas.microsoft.com/office/drawing/2014/main" id="{5B2D742B-CCD9-4B7D-81DE-5A9447918E9C}"/>
              </a:ext>
            </a:extLst>
          </p:cNvPr>
          <p:cNvSpPr txBox="1"/>
          <p:nvPr/>
        </p:nvSpPr>
        <p:spPr>
          <a:xfrm>
            <a:off x="3174167" y="1499015"/>
            <a:ext cx="5843666" cy="461665"/>
          </a:xfrm>
          <a:prstGeom prst="rect">
            <a:avLst/>
          </a:prstGeom>
          <a:noFill/>
        </p:spPr>
        <p:txBody>
          <a:bodyPr wrap="square" rtlCol="0">
            <a:spAutoFit/>
          </a:bodyPr>
          <a:lstStyle/>
          <a:p>
            <a:r>
              <a:rPr lang="zh-CN" altLang="en-US" sz="2400" dirty="0"/>
              <a:t>替换每个像素为附近的所有像素的平均值。</a:t>
            </a:r>
          </a:p>
        </p:txBody>
      </p:sp>
      <p:sp>
        <p:nvSpPr>
          <p:cNvPr id="5" name="文本框 4">
            <a:extLst>
              <a:ext uri="{FF2B5EF4-FFF2-40B4-BE49-F238E27FC236}">
                <a16:creationId xmlns:a16="http://schemas.microsoft.com/office/drawing/2014/main" id="{54AF64F4-E708-4CEE-A90D-05F43D34343A}"/>
              </a:ext>
            </a:extLst>
          </p:cNvPr>
          <p:cNvSpPr txBox="1"/>
          <p:nvPr/>
        </p:nvSpPr>
        <p:spPr>
          <a:xfrm>
            <a:off x="1561344" y="3781102"/>
            <a:ext cx="2878112" cy="523220"/>
          </a:xfrm>
          <a:prstGeom prst="rect">
            <a:avLst/>
          </a:prstGeom>
          <a:noFill/>
        </p:spPr>
        <p:txBody>
          <a:bodyPr wrap="square" rtlCol="0">
            <a:spAutoFit/>
          </a:bodyPr>
          <a:lstStyle/>
          <a:p>
            <a:r>
              <a:rPr lang="zh-CN" altLang="en-US" sz="2800" b="1" dirty="0"/>
              <a:t>一维</a:t>
            </a:r>
          </a:p>
        </p:txBody>
      </p:sp>
      <p:sp>
        <p:nvSpPr>
          <p:cNvPr id="7" name="文本框 6">
            <a:extLst>
              <a:ext uri="{FF2B5EF4-FFF2-40B4-BE49-F238E27FC236}">
                <a16:creationId xmlns:a16="http://schemas.microsoft.com/office/drawing/2014/main" id="{28D9238C-064C-4D01-B8F8-1C4601A383FA}"/>
              </a:ext>
            </a:extLst>
          </p:cNvPr>
          <p:cNvSpPr txBox="1"/>
          <p:nvPr/>
        </p:nvSpPr>
        <p:spPr>
          <a:xfrm>
            <a:off x="9224211" y="3781102"/>
            <a:ext cx="2518610" cy="954107"/>
          </a:xfrm>
          <a:prstGeom prst="rect">
            <a:avLst/>
          </a:prstGeom>
          <a:noFill/>
        </p:spPr>
        <p:txBody>
          <a:bodyPr wrap="square" rtlCol="0">
            <a:spAutoFit/>
          </a:bodyPr>
          <a:lstStyle/>
          <a:p>
            <a:r>
              <a:rPr lang="zh-CN" altLang="en-US" sz="2800" dirty="0"/>
              <a:t>噪声表现为或大或小的极值</a:t>
            </a:r>
          </a:p>
        </p:txBody>
      </p:sp>
    </p:spTree>
    <p:extLst>
      <p:ext uri="{BB962C8B-B14F-4D97-AF65-F5344CB8AC3E}">
        <p14:creationId xmlns:p14="http://schemas.microsoft.com/office/powerpoint/2010/main" val="2391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smoothing-box">
            <a:extLst>
              <a:ext uri="{FF2B5EF4-FFF2-40B4-BE49-F238E27FC236}">
                <a16:creationId xmlns:a16="http://schemas.microsoft.com/office/drawing/2014/main" id="{AB157653-FD61-4A20-B094-3CA975965C95}"/>
              </a:ext>
            </a:extLst>
          </p:cNvPr>
          <p:cNvPicPr>
            <a:picLocks noChangeAspect="1" noChangeArrowheads="1"/>
          </p:cNvPicPr>
          <p:nvPr/>
        </p:nvPicPr>
        <p:blipFill>
          <a:blip r:embed="rId3" cstate="print"/>
          <a:srcRect/>
          <a:stretch>
            <a:fillRect/>
          </a:stretch>
        </p:blipFill>
        <p:spPr bwMode="auto">
          <a:xfrm>
            <a:off x="4151312" y="3170228"/>
            <a:ext cx="3889375" cy="2833688"/>
          </a:xfrm>
          <a:prstGeom prst="rect">
            <a:avLst/>
          </a:prstGeom>
          <a:noFill/>
          <a:ln w="9525">
            <a:noFill/>
            <a:miter lim="800000"/>
            <a:headEnd/>
            <a:tailEnd/>
          </a:ln>
        </p:spPr>
      </p:pic>
      <p:sp>
        <p:nvSpPr>
          <p:cNvPr id="3" name="文本框 2">
            <a:extLst>
              <a:ext uri="{FF2B5EF4-FFF2-40B4-BE49-F238E27FC236}">
                <a16:creationId xmlns:a16="http://schemas.microsoft.com/office/drawing/2014/main" id="{3E0DCCB5-A93C-4F82-B568-13392CBA0E95}"/>
              </a:ext>
            </a:extLst>
          </p:cNvPr>
          <p:cNvSpPr txBox="1"/>
          <p:nvPr/>
        </p:nvSpPr>
        <p:spPr>
          <a:xfrm>
            <a:off x="4298430" y="828046"/>
            <a:ext cx="5396459" cy="461665"/>
          </a:xfrm>
          <a:prstGeom prst="rect">
            <a:avLst/>
          </a:prstGeom>
          <a:noFill/>
        </p:spPr>
        <p:txBody>
          <a:bodyPr wrap="square" rtlCol="0">
            <a:spAutoFit/>
          </a:bodyPr>
          <a:lstStyle/>
          <a:p>
            <a:r>
              <a:rPr lang="zh-CN" altLang="en-US" sz="2400" dirty="0"/>
              <a:t>为近邻像素设置权重</a:t>
            </a:r>
          </a:p>
        </p:txBody>
      </p:sp>
      <p:sp>
        <p:nvSpPr>
          <p:cNvPr id="5" name="文本框 4">
            <a:extLst>
              <a:ext uri="{FF2B5EF4-FFF2-40B4-BE49-F238E27FC236}">
                <a16:creationId xmlns:a16="http://schemas.microsoft.com/office/drawing/2014/main" id="{18ED4D44-73C9-46B2-9F81-9A2A527CD10B}"/>
              </a:ext>
            </a:extLst>
          </p:cNvPr>
          <p:cNvSpPr txBox="1"/>
          <p:nvPr/>
        </p:nvSpPr>
        <p:spPr>
          <a:xfrm>
            <a:off x="1853783" y="1809264"/>
            <a:ext cx="8484434" cy="461665"/>
          </a:xfrm>
          <a:prstGeom prst="rect">
            <a:avLst/>
          </a:prstGeom>
          <a:noFill/>
        </p:spPr>
        <p:txBody>
          <a:bodyPr wrap="square" rtlCol="0">
            <a:spAutoFit/>
          </a:bodyPr>
          <a:lstStyle/>
          <a:p>
            <a:r>
              <a:rPr lang="zh-CN" altLang="en-US" sz="2400" dirty="0"/>
              <a:t>取周围五个位置的像素，五个像素的权重为</a:t>
            </a:r>
            <a:r>
              <a:rPr lang="en-US" altLang="zh-CN" sz="2400" dirty="0"/>
              <a:t>[1, 1, 1, 1, 1] / 5</a:t>
            </a:r>
            <a:endParaRPr lang="zh-CN" altLang="en-US" sz="2400" dirty="0"/>
          </a:p>
        </p:txBody>
      </p:sp>
      <p:sp>
        <p:nvSpPr>
          <p:cNvPr id="6" name="文本框 5">
            <a:extLst>
              <a:ext uri="{FF2B5EF4-FFF2-40B4-BE49-F238E27FC236}">
                <a16:creationId xmlns:a16="http://schemas.microsoft.com/office/drawing/2014/main" id="{3A534AED-C853-4035-B809-D4D073C8E992}"/>
              </a:ext>
            </a:extLst>
          </p:cNvPr>
          <p:cNvSpPr txBox="1"/>
          <p:nvPr/>
        </p:nvSpPr>
        <p:spPr>
          <a:xfrm>
            <a:off x="1561344" y="3781102"/>
            <a:ext cx="2878112" cy="523220"/>
          </a:xfrm>
          <a:prstGeom prst="rect">
            <a:avLst/>
          </a:prstGeom>
          <a:noFill/>
        </p:spPr>
        <p:txBody>
          <a:bodyPr wrap="square" rtlCol="0">
            <a:spAutoFit/>
          </a:bodyPr>
          <a:lstStyle/>
          <a:p>
            <a:r>
              <a:rPr lang="zh-CN" altLang="en-US" sz="2800" b="1" dirty="0"/>
              <a:t>一维</a:t>
            </a:r>
          </a:p>
        </p:txBody>
      </p:sp>
    </p:spTree>
    <p:extLst>
      <p:ext uri="{BB962C8B-B14F-4D97-AF65-F5344CB8AC3E}">
        <p14:creationId xmlns:p14="http://schemas.microsoft.com/office/powerpoint/2010/main" val="3569919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smoothing-bell">
            <a:extLst>
              <a:ext uri="{FF2B5EF4-FFF2-40B4-BE49-F238E27FC236}">
                <a16:creationId xmlns:a16="http://schemas.microsoft.com/office/drawing/2014/main" id="{A669DEA0-81EC-486B-8D08-EDEF2B7E6CEB}"/>
              </a:ext>
            </a:extLst>
          </p:cNvPr>
          <p:cNvPicPr>
            <a:picLocks noChangeAspect="1" noChangeArrowheads="1"/>
          </p:cNvPicPr>
          <p:nvPr/>
        </p:nvPicPr>
        <p:blipFill>
          <a:blip r:embed="rId2" cstate="print"/>
          <a:srcRect/>
          <a:stretch>
            <a:fillRect/>
          </a:stretch>
        </p:blipFill>
        <p:spPr bwMode="auto">
          <a:xfrm>
            <a:off x="3709099" y="2899936"/>
            <a:ext cx="5097619" cy="3713980"/>
          </a:xfrm>
          <a:prstGeom prst="rect">
            <a:avLst/>
          </a:prstGeom>
          <a:noFill/>
          <a:ln w="9525">
            <a:noFill/>
            <a:miter lim="800000"/>
            <a:headEnd/>
            <a:tailEnd/>
          </a:ln>
        </p:spPr>
      </p:pic>
      <p:sp>
        <p:nvSpPr>
          <p:cNvPr id="3" name="文本框 2">
            <a:extLst>
              <a:ext uri="{FF2B5EF4-FFF2-40B4-BE49-F238E27FC236}">
                <a16:creationId xmlns:a16="http://schemas.microsoft.com/office/drawing/2014/main" id="{8ABACA40-14A8-4AEE-85D1-6020DF0C7E70}"/>
              </a:ext>
            </a:extLst>
          </p:cNvPr>
          <p:cNvSpPr txBox="1"/>
          <p:nvPr/>
        </p:nvSpPr>
        <p:spPr>
          <a:xfrm>
            <a:off x="5184578" y="883078"/>
            <a:ext cx="1822841" cy="461665"/>
          </a:xfrm>
          <a:prstGeom prst="rect">
            <a:avLst/>
          </a:prstGeom>
          <a:noFill/>
        </p:spPr>
        <p:txBody>
          <a:bodyPr wrap="square" rtlCol="0">
            <a:spAutoFit/>
          </a:bodyPr>
          <a:lstStyle/>
          <a:p>
            <a:r>
              <a:rPr lang="zh-CN" altLang="en-US" sz="2400" dirty="0"/>
              <a:t>非均匀权重</a:t>
            </a:r>
          </a:p>
        </p:txBody>
      </p:sp>
      <p:sp>
        <p:nvSpPr>
          <p:cNvPr id="4" name="文本框 3">
            <a:extLst>
              <a:ext uri="{FF2B5EF4-FFF2-40B4-BE49-F238E27FC236}">
                <a16:creationId xmlns:a16="http://schemas.microsoft.com/office/drawing/2014/main" id="{FE62D446-91C2-4233-85F7-11CCC00566AE}"/>
              </a:ext>
            </a:extLst>
          </p:cNvPr>
          <p:cNvSpPr txBox="1"/>
          <p:nvPr/>
        </p:nvSpPr>
        <p:spPr>
          <a:xfrm>
            <a:off x="4667943" y="1639410"/>
            <a:ext cx="2856110" cy="461665"/>
          </a:xfrm>
          <a:prstGeom prst="rect">
            <a:avLst/>
          </a:prstGeom>
          <a:noFill/>
        </p:spPr>
        <p:txBody>
          <a:bodyPr wrap="square" rtlCol="0">
            <a:spAutoFit/>
          </a:bodyPr>
          <a:lstStyle/>
          <a:p>
            <a:r>
              <a:rPr lang="en-US" altLang="zh-CN" sz="2400" b="1" dirty="0"/>
              <a:t>[</a:t>
            </a:r>
            <a:r>
              <a:rPr lang="zh-CN" altLang="en-US" sz="2400" b="1" dirty="0"/>
              <a:t> </a:t>
            </a:r>
            <a:r>
              <a:rPr lang="en-US" altLang="zh-CN" sz="2400" b="1" dirty="0"/>
              <a:t>1,</a:t>
            </a:r>
            <a:r>
              <a:rPr lang="zh-CN" altLang="en-US" sz="2400" b="1" dirty="0"/>
              <a:t> </a:t>
            </a:r>
            <a:r>
              <a:rPr lang="en-US" altLang="zh-CN" sz="2400" b="1" dirty="0"/>
              <a:t>4,</a:t>
            </a:r>
            <a:r>
              <a:rPr lang="zh-CN" altLang="en-US" sz="2400" b="1" dirty="0"/>
              <a:t> </a:t>
            </a:r>
            <a:r>
              <a:rPr lang="en-US" altLang="zh-CN" sz="2400" b="1" dirty="0"/>
              <a:t>6,</a:t>
            </a:r>
            <a:r>
              <a:rPr lang="zh-CN" altLang="en-US" sz="2400" b="1" dirty="0"/>
              <a:t> </a:t>
            </a:r>
            <a:r>
              <a:rPr lang="en-US" altLang="zh-CN" sz="2400" b="1" dirty="0"/>
              <a:t>4,</a:t>
            </a:r>
            <a:r>
              <a:rPr lang="zh-CN" altLang="en-US" sz="2400" b="1" dirty="0"/>
              <a:t> </a:t>
            </a:r>
            <a:r>
              <a:rPr lang="en-US" altLang="zh-CN" sz="2400" b="1" dirty="0"/>
              <a:t>1</a:t>
            </a:r>
            <a:r>
              <a:rPr lang="zh-CN" altLang="en-US" sz="2400" b="1" dirty="0"/>
              <a:t> </a:t>
            </a:r>
            <a:r>
              <a:rPr lang="en-US" altLang="zh-CN" sz="2400" b="1" dirty="0"/>
              <a:t>]</a:t>
            </a:r>
            <a:r>
              <a:rPr lang="zh-CN" altLang="en-US" sz="2400" b="1" dirty="0"/>
              <a:t> </a:t>
            </a:r>
            <a:r>
              <a:rPr lang="en-US" altLang="zh-CN" sz="2400" b="1" dirty="0"/>
              <a:t>/</a:t>
            </a:r>
            <a:r>
              <a:rPr lang="zh-CN" altLang="en-US" sz="2400" b="1" dirty="0"/>
              <a:t> </a:t>
            </a:r>
            <a:r>
              <a:rPr lang="en-US" altLang="zh-CN" sz="2400" b="1" dirty="0"/>
              <a:t>16</a:t>
            </a:r>
            <a:endParaRPr lang="zh-CN" altLang="en-US" sz="2400" b="1" dirty="0"/>
          </a:p>
        </p:txBody>
      </p:sp>
      <p:sp>
        <p:nvSpPr>
          <p:cNvPr id="5" name="文本框 4">
            <a:extLst>
              <a:ext uri="{FF2B5EF4-FFF2-40B4-BE49-F238E27FC236}">
                <a16:creationId xmlns:a16="http://schemas.microsoft.com/office/drawing/2014/main" id="{4F03C1D9-2CC6-494E-86AD-8B74B2DB46C0}"/>
              </a:ext>
            </a:extLst>
          </p:cNvPr>
          <p:cNvSpPr txBox="1"/>
          <p:nvPr/>
        </p:nvSpPr>
        <p:spPr>
          <a:xfrm>
            <a:off x="1561344" y="3781102"/>
            <a:ext cx="2878112" cy="523220"/>
          </a:xfrm>
          <a:prstGeom prst="rect">
            <a:avLst/>
          </a:prstGeom>
          <a:noFill/>
        </p:spPr>
        <p:txBody>
          <a:bodyPr wrap="square" rtlCol="0">
            <a:spAutoFit/>
          </a:bodyPr>
          <a:lstStyle/>
          <a:p>
            <a:r>
              <a:rPr lang="zh-CN" altLang="en-US" sz="2800" b="1" dirty="0"/>
              <a:t>一维</a:t>
            </a:r>
          </a:p>
        </p:txBody>
      </p:sp>
    </p:spTree>
    <p:extLst>
      <p:ext uri="{BB962C8B-B14F-4D97-AF65-F5344CB8AC3E}">
        <p14:creationId xmlns:p14="http://schemas.microsoft.com/office/powerpoint/2010/main" val="148783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153">
            <a:extLst>
              <a:ext uri="{FF2B5EF4-FFF2-40B4-BE49-F238E27FC236}">
                <a16:creationId xmlns:a16="http://schemas.microsoft.com/office/drawing/2014/main" id="{48A89B81-C1A1-4720-9CF2-B34A25C96CE1}"/>
              </a:ext>
            </a:extLst>
          </p:cNvPr>
          <p:cNvGraphicFramePr>
            <a:graphicFrameLocks noGrp="1"/>
          </p:cNvGraphicFramePr>
          <p:nvPr>
            <p:extLst>
              <p:ext uri="{D42A27DB-BD31-4B8C-83A1-F6EECF244321}">
                <p14:modId xmlns:p14="http://schemas.microsoft.com/office/powerpoint/2010/main" val="832612176"/>
              </p:ext>
            </p:extLst>
          </p:nvPr>
        </p:nvGraphicFramePr>
        <p:xfrm>
          <a:off x="2684463" y="220503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3" name="Picture 145" descr="txp_fig">
            <a:extLst>
              <a:ext uri="{FF2B5EF4-FFF2-40B4-BE49-F238E27FC236}">
                <a16:creationId xmlns:a16="http://schemas.microsoft.com/office/drawing/2014/main" id="{25D00160-6C78-446B-B005-5FB4152ADE9A}"/>
              </a:ext>
            </a:extLst>
          </p:cNvPr>
          <p:cNvPicPr>
            <a:picLocks noChangeAspect="1" noChangeArrowheads="1"/>
          </p:cNvPicPr>
          <p:nvPr>
            <p:custDataLst>
              <p:tags r:id="rId1"/>
            </p:custDataLst>
          </p:nvPr>
        </p:nvPicPr>
        <p:blipFill>
          <a:blip r:embed="rId5" cstate="print"/>
          <a:srcRect/>
          <a:stretch>
            <a:fillRect/>
          </a:stretch>
        </p:blipFill>
        <p:spPr bwMode="auto">
          <a:xfrm>
            <a:off x="3725863" y="1517650"/>
            <a:ext cx="1527175" cy="458788"/>
          </a:xfrm>
          <a:prstGeom prst="rect">
            <a:avLst/>
          </a:prstGeom>
          <a:noFill/>
          <a:ln w="9525">
            <a:noFill/>
            <a:miter lim="800000"/>
            <a:headEnd/>
            <a:tailEnd/>
          </a:ln>
        </p:spPr>
      </p:pic>
      <p:graphicFrame>
        <p:nvGraphicFramePr>
          <p:cNvPr id="4" name="Group 285">
            <a:extLst>
              <a:ext uri="{FF2B5EF4-FFF2-40B4-BE49-F238E27FC236}">
                <a16:creationId xmlns:a16="http://schemas.microsoft.com/office/drawing/2014/main" id="{C2832F70-F4AF-4AE8-80BA-F0FC88700012}"/>
              </a:ext>
            </a:extLst>
          </p:cNvPr>
          <p:cNvGraphicFramePr>
            <a:graphicFrameLocks noGrp="1"/>
          </p:cNvGraphicFramePr>
          <p:nvPr>
            <p:extLst>
              <p:ext uri="{D42A27DB-BD31-4B8C-83A1-F6EECF244321}">
                <p14:modId xmlns:p14="http://schemas.microsoft.com/office/powerpoint/2010/main" val="3863430847"/>
              </p:ext>
            </p:extLst>
          </p:nvPr>
        </p:nvGraphicFramePr>
        <p:xfrm>
          <a:off x="6697663" y="220345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 name="Picture 279" descr="txp_fig">
            <a:extLst>
              <a:ext uri="{FF2B5EF4-FFF2-40B4-BE49-F238E27FC236}">
                <a16:creationId xmlns:a16="http://schemas.microsoft.com/office/drawing/2014/main" id="{A8700B70-6CE6-4BD8-A0D0-2624D5C24D78}"/>
              </a:ext>
            </a:extLst>
          </p:cNvPr>
          <p:cNvPicPr>
            <a:picLocks noChangeAspect="1" noChangeArrowheads="1"/>
          </p:cNvPicPr>
          <p:nvPr>
            <p:custDataLst>
              <p:tags r:id="rId2"/>
            </p:custDataLst>
          </p:nvPr>
        </p:nvPicPr>
        <p:blipFill>
          <a:blip r:embed="rId6" cstate="print"/>
          <a:srcRect/>
          <a:stretch>
            <a:fillRect/>
          </a:stretch>
        </p:blipFill>
        <p:spPr bwMode="auto">
          <a:xfrm>
            <a:off x="7840663" y="1517650"/>
            <a:ext cx="1371600" cy="457200"/>
          </a:xfrm>
          <a:prstGeom prst="rect">
            <a:avLst/>
          </a:prstGeom>
          <a:noFill/>
          <a:ln w="9525">
            <a:noFill/>
            <a:miter lim="800000"/>
            <a:headEnd/>
            <a:tailEnd/>
          </a:ln>
        </p:spPr>
      </p:pic>
      <p:sp>
        <p:nvSpPr>
          <p:cNvPr id="6" name="Rectangle 147">
            <a:extLst>
              <a:ext uri="{FF2B5EF4-FFF2-40B4-BE49-F238E27FC236}">
                <a16:creationId xmlns:a16="http://schemas.microsoft.com/office/drawing/2014/main" id="{EA050131-1537-4CB5-9769-606497F040C3}"/>
              </a:ext>
            </a:extLst>
          </p:cNvPr>
          <p:cNvSpPr>
            <a:spLocks noChangeArrowheads="1"/>
          </p:cNvSpPr>
          <p:nvPr/>
        </p:nvSpPr>
        <p:spPr bwMode="auto">
          <a:xfrm>
            <a:off x="7078663" y="2508250"/>
            <a:ext cx="365125"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7" name="Group 286">
            <a:extLst>
              <a:ext uri="{FF2B5EF4-FFF2-40B4-BE49-F238E27FC236}">
                <a16:creationId xmlns:a16="http://schemas.microsoft.com/office/drawing/2014/main" id="{3643A87A-DA5D-4C54-909D-D549290D53A1}"/>
              </a:ext>
            </a:extLst>
          </p:cNvPr>
          <p:cNvGraphicFramePr>
            <a:graphicFrameLocks noGrp="1"/>
          </p:cNvGraphicFramePr>
          <p:nvPr>
            <p:extLst>
              <p:ext uri="{D42A27DB-BD31-4B8C-83A1-F6EECF244321}">
                <p14:modId xmlns:p14="http://schemas.microsoft.com/office/powerpoint/2010/main" val="2239367952"/>
              </p:ext>
            </p:extLst>
          </p:nvPr>
        </p:nvGraphicFramePr>
        <p:xfrm>
          <a:off x="2684463" y="220503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 name="Rectangle 146">
            <a:extLst>
              <a:ext uri="{FF2B5EF4-FFF2-40B4-BE49-F238E27FC236}">
                <a16:creationId xmlns:a16="http://schemas.microsoft.com/office/drawing/2014/main" id="{1B1E1753-3884-451B-9DE0-06E83D316ABD}"/>
              </a:ext>
            </a:extLst>
          </p:cNvPr>
          <p:cNvSpPr>
            <a:spLocks noChangeArrowheads="1"/>
          </p:cNvSpPr>
          <p:nvPr/>
        </p:nvSpPr>
        <p:spPr bwMode="auto">
          <a:xfrm>
            <a:off x="2659063" y="220345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9" name="文本框 8">
            <a:extLst>
              <a:ext uri="{FF2B5EF4-FFF2-40B4-BE49-F238E27FC236}">
                <a16:creationId xmlns:a16="http://schemas.microsoft.com/office/drawing/2014/main" id="{6700B209-A8DC-4CAB-8CD7-EAF07D77C8FB}"/>
              </a:ext>
            </a:extLst>
          </p:cNvPr>
          <p:cNvSpPr txBox="1"/>
          <p:nvPr/>
        </p:nvSpPr>
        <p:spPr>
          <a:xfrm>
            <a:off x="853997" y="3429000"/>
            <a:ext cx="4676931" cy="523220"/>
          </a:xfrm>
          <a:prstGeom prst="rect">
            <a:avLst/>
          </a:prstGeom>
          <a:noFill/>
        </p:spPr>
        <p:txBody>
          <a:bodyPr wrap="square" rtlCol="0">
            <a:spAutoFit/>
          </a:bodyPr>
          <a:lstStyle/>
          <a:p>
            <a:r>
              <a:rPr lang="zh-CN" altLang="en-US" sz="2800" b="1" dirty="0"/>
              <a:t>二维</a:t>
            </a:r>
          </a:p>
        </p:txBody>
      </p:sp>
    </p:spTree>
    <p:extLst>
      <p:ext uri="{BB962C8B-B14F-4D97-AF65-F5344CB8AC3E}">
        <p14:creationId xmlns:p14="http://schemas.microsoft.com/office/powerpoint/2010/main" val="798315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C26BDA12-3B16-4043-8AC6-F25B55AC8E32}"/>
              </a:ext>
            </a:extLst>
          </p:cNvPr>
          <p:cNvGraphicFramePr>
            <a:graphicFrameLocks noGrp="1"/>
          </p:cNvGraphicFramePr>
          <p:nvPr>
            <p:extLst>
              <p:ext uri="{D42A27DB-BD31-4B8C-83A1-F6EECF244321}">
                <p14:modId xmlns:p14="http://schemas.microsoft.com/office/powerpoint/2010/main" val="978235798"/>
              </p:ext>
            </p:extLst>
          </p:nvPr>
        </p:nvGraphicFramePr>
        <p:xfrm>
          <a:off x="2684463" y="2206626"/>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3" name="Picture 126" descr="txp_fig">
            <a:extLst>
              <a:ext uri="{FF2B5EF4-FFF2-40B4-BE49-F238E27FC236}">
                <a16:creationId xmlns:a16="http://schemas.microsoft.com/office/drawing/2014/main" id="{E2F2865E-B44E-46C6-A8EB-D31610CFB931}"/>
              </a:ext>
            </a:extLst>
          </p:cNvPr>
          <p:cNvPicPr>
            <a:picLocks noChangeAspect="1" noChangeArrowheads="1"/>
          </p:cNvPicPr>
          <p:nvPr>
            <p:custDataLst>
              <p:tags r:id="rId1"/>
            </p:custDataLst>
          </p:nvPr>
        </p:nvPicPr>
        <p:blipFill>
          <a:blip r:embed="rId4" cstate="print"/>
          <a:srcRect/>
          <a:stretch>
            <a:fillRect/>
          </a:stretch>
        </p:blipFill>
        <p:spPr bwMode="auto">
          <a:xfrm>
            <a:off x="3671341" y="1495269"/>
            <a:ext cx="1527175" cy="458788"/>
          </a:xfrm>
          <a:prstGeom prst="rect">
            <a:avLst/>
          </a:prstGeom>
          <a:noFill/>
          <a:ln w="9525">
            <a:noFill/>
            <a:miter lim="800000"/>
            <a:headEnd/>
            <a:tailEnd/>
          </a:ln>
        </p:spPr>
      </p:pic>
      <p:graphicFrame>
        <p:nvGraphicFramePr>
          <p:cNvPr id="4" name="Group 129">
            <a:extLst>
              <a:ext uri="{FF2B5EF4-FFF2-40B4-BE49-F238E27FC236}">
                <a16:creationId xmlns:a16="http://schemas.microsoft.com/office/drawing/2014/main" id="{4FB3B65F-1672-4821-AF1B-1FE579A159E5}"/>
              </a:ext>
            </a:extLst>
          </p:cNvPr>
          <p:cNvGraphicFramePr>
            <a:graphicFrameLocks noGrp="1"/>
          </p:cNvGraphicFramePr>
          <p:nvPr>
            <p:extLst>
              <p:ext uri="{D42A27DB-BD31-4B8C-83A1-F6EECF244321}">
                <p14:modId xmlns:p14="http://schemas.microsoft.com/office/powerpoint/2010/main" val="1993613967"/>
              </p:ext>
            </p:extLst>
          </p:nvPr>
        </p:nvGraphicFramePr>
        <p:xfrm>
          <a:off x="6697663" y="2205038"/>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 name="Picture 252" descr="txp_fig">
            <a:extLst>
              <a:ext uri="{FF2B5EF4-FFF2-40B4-BE49-F238E27FC236}">
                <a16:creationId xmlns:a16="http://schemas.microsoft.com/office/drawing/2014/main" id="{E53235B5-A64D-4693-9751-12C88EEA81F0}"/>
              </a:ext>
            </a:extLst>
          </p:cNvPr>
          <p:cNvPicPr>
            <a:picLocks noChangeAspect="1" noChangeArrowheads="1"/>
          </p:cNvPicPr>
          <p:nvPr>
            <p:custDataLst>
              <p:tags r:id="rId2"/>
            </p:custDataLst>
          </p:nvPr>
        </p:nvPicPr>
        <p:blipFill>
          <a:blip r:embed="rId5" cstate="print"/>
          <a:srcRect/>
          <a:stretch>
            <a:fillRect/>
          </a:stretch>
        </p:blipFill>
        <p:spPr bwMode="auto">
          <a:xfrm>
            <a:off x="7786141" y="1495269"/>
            <a:ext cx="1371600" cy="457200"/>
          </a:xfrm>
          <a:prstGeom prst="rect">
            <a:avLst/>
          </a:prstGeom>
          <a:noFill/>
          <a:ln w="9525">
            <a:noFill/>
            <a:miter lim="800000"/>
            <a:headEnd/>
            <a:tailEnd/>
          </a:ln>
        </p:spPr>
      </p:pic>
      <p:sp>
        <p:nvSpPr>
          <p:cNvPr id="6" name="Rectangle 253">
            <a:extLst>
              <a:ext uri="{FF2B5EF4-FFF2-40B4-BE49-F238E27FC236}">
                <a16:creationId xmlns:a16="http://schemas.microsoft.com/office/drawing/2014/main" id="{EF0252E9-CB8E-4FBD-94C6-1F88ADFF726E}"/>
              </a:ext>
            </a:extLst>
          </p:cNvPr>
          <p:cNvSpPr>
            <a:spLocks noChangeArrowheads="1"/>
          </p:cNvSpPr>
          <p:nvPr/>
        </p:nvSpPr>
        <p:spPr bwMode="auto">
          <a:xfrm>
            <a:off x="7383463" y="2509838"/>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7" name="Group 254">
            <a:extLst>
              <a:ext uri="{FF2B5EF4-FFF2-40B4-BE49-F238E27FC236}">
                <a16:creationId xmlns:a16="http://schemas.microsoft.com/office/drawing/2014/main" id="{4027E875-2D9B-4991-9692-C72714668875}"/>
              </a:ext>
            </a:extLst>
          </p:cNvPr>
          <p:cNvGraphicFramePr>
            <a:graphicFrameLocks noGrp="1"/>
          </p:cNvGraphicFramePr>
          <p:nvPr>
            <p:extLst>
              <p:ext uri="{D42A27DB-BD31-4B8C-83A1-F6EECF244321}">
                <p14:modId xmlns:p14="http://schemas.microsoft.com/office/powerpoint/2010/main" val="451891721"/>
              </p:ext>
            </p:extLst>
          </p:nvPr>
        </p:nvGraphicFramePr>
        <p:xfrm>
          <a:off x="2684463" y="2206626"/>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 name="Rectangle 127">
            <a:extLst>
              <a:ext uri="{FF2B5EF4-FFF2-40B4-BE49-F238E27FC236}">
                <a16:creationId xmlns:a16="http://schemas.microsoft.com/office/drawing/2014/main" id="{4CA61580-0385-4B1A-946C-3FE2B83872AC}"/>
              </a:ext>
            </a:extLst>
          </p:cNvPr>
          <p:cNvSpPr>
            <a:spLocks noChangeArrowheads="1"/>
          </p:cNvSpPr>
          <p:nvPr/>
        </p:nvSpPr>
        <p:spPr bwMode="auto">
          <a:xfrm>
            <a:off x="3040063" y="2205038"/>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9" name="文本框 8">
            <a:extLst>
              <a:ext uri="{FF2B5EF4-FFF2-40B4-BE49-F238E27FC236}">
                <a16:creationId xmlns:a16="http://schemas.microsoft.com/office/drawing/2014/main" id="{F2A2A042-58F1-4453-AD9A-04A55822C446}"/>
              </a:ext>
            </a:extLst>
          </p:cNvPr>
          <p:cNvSpPr txBox="1"/>
          <p:nvPr/>
        </p:nvSpPr>
        <p:spPr>
          <a:xfrm>
            <a:off x="853997" y="3429000"/>
            <a:ext cx="4676931" cy="523220"/>
          </a:xfrm>
          <a:prstGeom prst="rect">
            <a:avLst/>
          </a:prstGeom>
          <a:noFill/>
        </p:spPr>
        <p:txBody>
          <a:bodyPr wrap="square" rtlCol="0">
            <a:spAutoFit/>
          </a:bodyPr>
          <a:lstStyle/>
          <a:p>
            <a:r>
              <a:rPr lang="zh-CN" altLang="en-US" sz="2800" b="1" dirty="0"/>
              <a:t>二维</a:t>
            </a:r>
          </a:p>
        </p:txBody>
      </p:sp>
    </p:spTree>
    <p:extLst>
      <p:ext uri="{BB962C8B-B14F-4D97-AF65-F5344CB8AC3E}">
        <p14:creationId xmlns:p14="http://schemas.microsoft.com/office/powerpoint/2010/main" val="1248164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69FDF53-72E7-48DD-BA9F-8F750C8E3F0F}"/>
              </a:ext>
            </a:extLst>
          </p:cNvPr>
          <p:cNvSpPr txBox="1"/>
          <p:nvPr/>
        </p:nvSpPr>
        <p:spPr>
          <a:xfrm>
            <a:off x="3653595" y="396042"/>
            <a:ext cx="7869836" cy="769441"/>
          </a:xfrm>
          <a:prstGeom prst="rect">
            <a:avLst/>
          </a:prstGeom>
          <a:noFill/>
        </p:spPr>
        <p:txBody>
          <a:bodyPr wrap="square" rtlCol="0">
            <a:spAutoFit/>
          </a:bodyPr>
          <a:lstStyle/>
          <a:p>
            <a:r>
              <a:rPr lang="zh-CN" altLang="en-US" sz="4400" dirty="0"/>
              <a:t>计算机中的数字图像</a:t>
            </a:r>
          </a:p>
        </p:txBody>
      </p:sp>
      <p:pic>
        <p:nvPicPr>
          <p:cNvPr id="7" name="图片 6">
            <a:extLst>
              <a:ext uri="{FF2B5EF4-FFF2-40B4-BE49-F238E27FC236}">
                <a16:creationId xmlns:a16="http://schemas.microsoft.com/office/drawing/2014/main" id="{CD182AD8-9303-4A82-B684-71F260C55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540" y="1695215"/>
            <a:ext cx="7592485" cy="4486901"/>
          </a:xfrm>
          <a:prstGeom prst="rect">
            <a:avLst/>
          </a:prstGeom>
        </p:spPr>
      </p:pic>
    </p:spTree>
    <p:extLst>
      <p:ext uri="{BB962C8B-B14F-4D97-AF65-F5344CB8AC3E}">
        <p14:creationId xmlns:p14="http://schemas.microsoft.com/office/powerpoint/2010/main" val="2420881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6252C87B-49FD-4B58-B9FA-EF6960F53D25}"/>
              </a:ext>
            </a:extLst>
          </p:cNvPr>
          <p:cNvGraphicFramePr>
            <a:graphicFrameLocks noGrp="1"/>
          </p:cNvGraphicFramePr>
          <p:nvPr>
            <p:extLst>
              <p:ext uri="{D42A27DB-BD31-4B8C-83A1-F6EECF244321}">
                <p14:modId xmlns:p14="http://schemas.microsoft.com/office/powerpoint/2010/main" val="3893560095"/>
              </p:ext>
            </p:extLst>
          </p:nvPr>
        </p:nvGraphicFramePr>
        <p:xfrm>
          <a:off x="2684463" y="220503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3" name="Picture 126" descr="txp_fig">
            <a:extLst>
              <a:ext uri="{FF2B5EF4-FFF2-40B4-BE49-F238E27FC236}">
                <a16:creationId xmlns:a16="http://schemas.microsoft.com/office/drawing/2014/main" id="{1F716611-589E-4671-A8CA-C64F471D27F4}"/>
              </a:ext>
            </a:extLst>
          </p:cNvPr>
          <p:cNvPicPr>
            <a:picLocks noChangeAspect="1" noChangeArrowheads="1"/>
          </p:cNvPicPr>
          <p:nvPr>
            <p:custDataLst>
              <p:tags r:id="rId1"/>
            </p:custDataLst>
          </p:nvPr>
        </p:nvPicPr>
        <p:blipFill>
          <a:blip r:embed="rId4" cstate="print"/>
          <a:srcRect/>
          <a:stretch>
            <a:fillRect/>
          </a:stretch>
        </p:blipFill>
        <p:spPr bwMode="auto">
          <a:xfrm>
            <a:off x="3725863" y="1517650"/>
            <a:ext cx="1527175" cy="458788"/>
          </a:xfrm>
          <a:prstGeom prst="rect">
            <a:avLst/>
          </a:prstGeom>
          <a:noFill/>
          <a:ln w="9525">
            <a:noFill/>
            <a:miter lim="800000"/>
            <a:headEnd/>
            <a:tailEnd/>
          </a:ln>
        </p:spPr>
      </p:pic>
      <p:graphicFrame>
        <p:nvGraphicFramePr>
          <p:cNvPr id="4" name="Group 129">
            <a:extLst>
              <a:ext uri="{FF2B5EF4-FFF2-40B4-BE49-F238E27FC236}">
                <a16:creationId xmlns:a16="http://schemas.microsoft.com/office/drawing/2014/main" id="{779C0E1A-1BAA-43CB-B1C3-1F829ED1158B}"/>
              </a:ext>
            </a:extLst>
          </p:cNvPr>
          <p:cNvGraphicFramePr>
            <a:graphicFrameLocks noGrp="1"/>
          </p:cNvGraphicFramePr>
          <p:nvPr>
            <p:extLst>
              <p:ext uri="{D42A27DB-BD31-4B8C-83A1-F6EECF244321}">
                <p14:modId xmlns:p14="http://schemas.microsoft.com/office/powerpoint/2010/main" val="2462517623"/>
              </p:ext>
            </p:extLst>
          </p:nvPr>
        </p:nvGraphicFramePr>
        <p:xfrm>
          <a:off x="6697663" y="220345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 name="Picture 252" descr="txp_fig">
            <a:extLst>
              <a:ext uri="{FF2B5EF4-FFF2-40B4-BE49-F238E27FC236}">
                <a16:creationId xmlns:a16="http://schemas.microsoft.com/office/drawing/2014/main" id="{B4174D8F-4C89-4B09-808E-AFA204C2E9D2}"/>
              </a:ext>
            </a:extLst>
          </p:cNvPr>
          <p:cNvPicPr>
            <a:picLocks noChangeAspect="1" noChangeArrowheads="1"/>
          </p:cNvPicPr>
          <p:nvPr>
            <p:custDataLst>
              <p:tags r:id="rId2"/>
            </p:custDataLst>
          </p:nvPr>
        </p:nvPicPr>
        <p:blipFill>
          <a:blip r:embed="rId5" cstate="print"/>
          <a:srcRect/>
          <a:stretch>
            <a:fillRect/>
          </a:stretch>
        </p:blipFill>
        <p:spPr bwMode="auto">
          <a:xfrm>
            <a:off x="7840663" y="1517650"/>
            <a:ext cx="1371600" cy="457200"/>
          </a:xfrm>
          <a:prstGeom prst="rect">
            <a:avLst/>
          </a:prstGeom>
          <a:noFill/>
          <a:ln w="9525">
            <a:noFill/>
            <a:miter lim="800000"/>
            <a:headEnd/>
            <a:tailEnd/>
          </a:ln>
        </p:spPr>
      </p:pic>
      <p:sp>
        <p:nvSpPr>
          <p:cNvPr id="6" name="Rectangle 253">
            <a:extLst>
              <a:ext uri="{FF2B5EF4-FFF2-40B4-BE49-F238E27FC236}">
                <a16:creationId xmlns:a16="http://schemas.microsoft.com/office/drawing/2014/main" id="{7CB137D2-3D20-4FA8-BBC6-DCCBD4F2DFF8}"/>
              </a:ext>
            </a:extLst>
          </p:cNvPr>
          <p:cNvSpPr>
            <a:spLocks noChangeArrowheads="1"/>
          </p:cNvSpPr>
          <p:nvPr/>
        </p:nvSpPr>
        <p:spPr bwMode="auto">
          <a:xfrm>
            <a:off x="7764463" y="250825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7" name="Group 254">
            <a:extLst>
              <a:ext uri="{FF2B5EF4-FFF2-40B4-BE49-F238E27FC236}">
                <a16:creationId xmlns:a16="http://schemas.microsoft.com/office/drawing/2014/main" id="{ED3AD84F-8E10-4516-AD99-69BB408DF112}"/>
              </a:ext>
            </a:extLst>
          </p:cNvPr>
          <p:cNvGraphicFramePr>
            <a:graphicFrameLocks noGrp="1"/>
          </p:cNvGraphicFramePr>
          <p:nvPr>
            <p:extLst>
              <p:ext uri="{D42A27DB-BD31-4B8C-83A1-F6EECF244321}">
                <p14:modId xmlns:p14="http://schemas.microsoft.com/office/powerpoint/2010/main" val="748217140"/>
              </p:ext>
            </p:extLst>
          </p:nvPr>
        </p:nvGraphicFramePr>
        <p:xfrm>
          <a:off x="2684463" y="220503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 name="Rectangle 127">
            <a:extLst>
              <a:ext uri="{FF2B5EF4-FFF2-40B4-BE49-F238E27FC236}">
                <a16:creationId xmlns:a16="http://schemas.microsoft.com/office/drawing/2014/main" id="{325D1C23-82FB-4C07-8895-896BF89BF295}"/>
              </a:ext>
            </a:extLst>
          </p:cNvPr>
          <p:cNvSpPr>
            <a:spLocks noChangeArrowheads="1"/>
          </p:cNvSpPr>
          <p:nvPr/>
        </p:nvSpPr>
        <p:spPr bwMode="auto">
          <a:xfrm>
            <a:off x="3421063" y="220345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9" name="文本框 8">
            <a:extLst>
              <a:ext uri="{FF2B5EF4-FFF2-40B4-BE49-F238E27FC236}">
                <a16:creationId xmlns:a16="http://schemas.microsoft.com/office/drawing/2014/main" id="{324059D1-E5EE-499C-A8BB-7BAAAB363361}"/>
              </a:ext>
            </a:extLst>
          </p:cNvPr>
          <p:cNvSpPr txBox="1"/>
          <p:nvPr/>
        </p:nvSpPr>
        <p:spPr>
          <a:xfrm>
            <a:off x="853997" y="3429000"/>
            <a:ext cx="4676931" cy="523220"/>
          </a:xfrm>
          <a:prstGeom prst="rect">
            <a:avLst/>
          </a:prstGeom>
          <a:noFill/>
        </p:spPr>
        <p:txBody>
          <a:bodyPr wrap="square" rtlCol="0">
            <a:spAutoFit/>
          </a:bodyPr>
          <a:lstStyle/>
          <a:p>
            <a:r>
              <a:rPr lang="zh-CN" altLang="en-US" sz="2800" b="1" dirty="0"/>
              <a:t>二维</a:t>
            </a:r>
          </a:p>
        </p:txBody>
      </p:sp>
    </p:spTree>
    <p:extLst>
      <p:ext uri="{BB962C8B-B14F-4D97-AF65-F5344CB8AC3E}">
        <p14:creationId xmlns:p14="http://schemas.microsoft.com/office/powerpoint/2010/main" val="3175724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3">
            <a:extLst>
              <a:ext uri="{FF2B5EF4-FFF2-40B4-BE49-F238E27FC236}">
                <a16:creationId xmlns:a16="http://schemas.microsoft.com/office/drawing/2014/main" id="{63383653-6E13-4C05-B3AE-F76B41589136}"/>
              </a:ext>
            </a:extLst>
          </p:cNvPr>
          <p:cNvGraphicFramePr>
            <a:graphicFrameLocks noGrp="1"/>
          </p:cNvGraphicFramePr>
          <p:nvPr>
            <p:extLst>
              <p:ext uri="{D42A27DB-BD31-4B8C-83A1-F6EECF244321}">
                <p14:modId xmlns:p14="http://schemas.microsoft.com/office/powerpoint/2010/main" val="3682725953"/>
              </p:ext>
            </p:extLst>
          </p:nvPr>
        </p:nvGraphicFramePr>
        <p:xfrm>
          <a:off x="2684463" y="220503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3" name="Picture 126" descr="txp_fig">
            <a:extLst>
              <a:ext uri="{FF2B5EF4-FFF2-40B4-BE49-F238E27FC236}">
                <a16:creationId xmlns:a16="http://schemas.microsoft.com/office/drawing/2014/main" id="{465C2A9B-80F6-4C5F-8F26-939E83F793DC}"/>
              </a:ext>
            </a:extLst>
          </p:cNvPr>
          <p:cNvPicPr>
            <a:picLocks noChangeAspect="1" noChangeArrowheads="1"/>
          </p:cNvPicPr>
          <p:nvPr>
            <p:custDataLst>
              <p:tags r:id="rId1"/>
            </p:custDataLst>
          </p:nvPr>
        </p:nvPicPr>
        <p:blipFill>
          <a:blip r:embed="rId4" cstate="print"/>
          <a:srcRect/>
          <a:stretch>
            <a:fillRect/>
          </a:stretch>
        </p:blipFill>
        <p:spPr bwMode="auto">
          <a:xfrm>
            <a:off x="3725863" y="1517650"/>
            <a:ext cx="1527175" cy="458788"/>
          </a:xfrm>
          <a:prstGeom prst="rect">
            <a:avLst/>
          </a:prstGeom>
          <a:noFill/>
          <a:ln w="9525">
            <a:noFill/>
            <a:miter lim="800000"/>
            <a:headEnd/>
            <a:tailEnd/>
          </a:ln>
        </p:spPr>
      </p:pic>
      <p:graphicFrame>
        <p:nvGraphicFramePr>
          <p:cNvPr id="4" name="Group 129">
            <a:extLst>
              <a:ext uri="{FF2B5EF4-FFF2-40B4-BE49-F238E27FC236}">
                <a16:creationId xmlns:a16="http://schemas.microsoft.com/office/drawing/2014/main" id="{3C939149-F299-45BA-BEFC-A60D14AD59CD}"/>
              </a:ext>
            </a:extLst>
          </p:cNvPr>
          <p:cNvGraphicFramePr>
            <a:graphicFrameLocks noGrp="1"/>
          </p:cNvGraphicFramePr>
          <p:nvPr>
            <p:extLst>
              <p:ext uri="{D42A27DB-BD31-4B8C-83A1-F6EECF244321}">
                <p14:modId xmlns:p14="http://schemas.microsoft.com/office/powerpoint/2010/main" val="3398888044"/>
              </p:ext>
            </p:extLst>
          </p:nvPr>
        </p:nvGraphicFramePr>
        <p:xfrm>
          <a:off x="6697663" y="220345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 name="Picture 252" descr="txp_fig">
            <a:extLst>
              <a:ext uri="{FF2B5EF4-FFF2-40B4-BE49-F238E27FC236}">
                <a16:creationId xmlns:a16="http://schemas.microsoft.com/office/drawing/2014/main" id="{D2D9AFCE-16A4-4FA6-AEA7-0272748E4070}"/>
              </a:ext>
            </a:extLst>
          </p:cNvPr>
          <p:cNvPicPr>
            <a:picLocks noChangeAspect="1" noChangeArrowheads="1"/>
          </p:cNvPicPr>
          <p:nvPr>
            <p:custDataLst>
              <p:tags r:id="rId2"/>
            </p:custDataLst>
          </p:nvPr>
        </p:nvPicPr>
        <p:blipFill>
          <a:blip r:embed="rId5" cstate="print"/>
          <a:srcRect/>
          <a:stretch>
            <a:fillRect/>
          </a:stretch>
        </p:blipFill>
        <p:spPr bwMode="auto">
          <a:xfrm>
            <a:off x="7840663" y="1517650"/>
            <a:ext cx="1371600" cy="457200"/>
          </a:xfrm>
          <a:prstGeom prst="rect">
            <a:avLst/>
          </a:prstGeom>
          <a:noFill/>
          <a:ln w="9525">
            <a:noFill/>
            <a:miter lim="800000"/>
            <a:headEnd/>
            <a:tailEnd/>
          </a:ln>
        </p:spPr>
      </p:pic>
      <p:sp>
        <p:nvSpPr>
          <p:cNvPr id="6" name="Rectangle 253">
            <a:extLst>
              <a:ext uri="{FF2B5EF4-FFF2-40B4-BE49-F238E27FC236}">
                <a16:creationId xmlns:a16="http://schemas.microsoft.com/office/drawing/2014/main" id="{1119FE28-EE93-4AF8-A0D3-66EE92B125D3}"/>
              </a:ext>
            </a:extLst>
          </p:cNvPr>
          <p:cNvSpPr>
            <a:spLocks noChangeArrowheads="1"/>
          </p:cNvSpPr>
          <p:nvPr/>
        </p:nvSpPr>
        <p:spPr bwMode="auto">
          <a:xfrm>
            <a:off x="8145463" y="250825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7" name="Group 254">
            <a:extLst>
              <a:ext uri="{FF2B5EF4-FFF2-40B4-BE49-F238E27FC236}">
                <a16:creationId xmlns:a16="http://schemas.microsoft.com/office/drawing/2014/main" id="{5BC4101B-C2EC-41A8-B8C2-4E976BFF9602}"/>
              </a:ext>
            </a:extLst>
          </p:cNvPr>
          <p:cNvGraphicFramePr>
            <a:graphicFrameLocks noGrp="1"/>
          </p:cNvGraphicFramePr>
          <p:nvPr>
            <p:extLst>
              <p:ext uri="{D42A27DB-BD31-4B8C-83A1-F6EECF244321}">
                <p14:modId xmlns:p14="http://schemas.microsoft.com/office/powerpoint/2010/main" val="1670332997"/>
              </p:ext>
            </p:extLst>
          </p:nvPr>
        </p:nvGraphicFramePr>
        <p:xfrm>
          <a:off x="2684463" y="220503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 name="Rectangle 127">
            <a:extLst>
              <a:ext uri="{FF2B5EF4-FFF2-40B4-BE49-F238E27FC236}">
                <a16:creationId xmlns:a16="http://schemas.microsoft.com/office/drawing/2014/main" id="{0D31AE61-8006-4911-A27B-FD333A998079}"/>
              </a:ext>
            </a:extLst>
          </p:cNvPr>
          <p:cNvSpPr>
            <a:spLocks noChangeArrowheads="1"/>
          </p:cNvSpPr>
          <p:nvPr/>
        </p:nvSpPr>
        <p:spPr bwMode="auto">
          <a:xfrm>
            <a:off x="3725863" y="220345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9" name="文本框 8">
            <a:extLst>
              <a:ext uri="{FF2B5EF4-FFF2-40B4-BE49-F238E27FC236}">
                <a16:creationId xmlns:a16="http://schemas.microsoft.com/office/drawing/2014/main" id="{47A062BE-E592-4EDE-BECA-859BC51D8E96}"/>
              </a:ext>
            </a:extLst>
          </p:cNvPr>
          <p:cNvSpPr txBox="1"/>
          <p:nvPr/>
        </p:nvSpPr>
        <p:spPr>
          <a:xfrm>
            <a:off x="853997" y="3429000"/>
            <a:ext cx="4676931" cy="523220"/>
          </a:xfrm>
          <a:prstGeom prst="rect">
            <a:avLst/>
          </a:prstGeom>
          <a:noFill/>
        </p:spPr>
        <p:txBody>
          <a:bodyPr wrap="square" rtlCol="0">
            <a:spAutoFit/>
          </a:bodyPr>
          <a:lstStyle/>
          <a:p>
            <a:r>
              <a:rPr lang="zh-CN" altLang="en-US" sz="2800" b="1" dirty="0"/>
              <a:t>二维</a:t>
            </a:r>
          </a:p>
        </p:txBody>
      </p:sp>
    </p:spTree>
    <p:extLst>
      <p:ext uri="{BB962C8B-B14F-4D97-AF65-F5344CB8AC3E}">
        <p14:creationId xmlns:p14="http://schemas.microsoft.com/office/powerpoint/2010/main" val="112326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129">
            <a:extLst>
              <a:ext uri="{FF2B5EF4-FFF2-40B4-BE49-F238E27FC236}">
                <a16:creationId xmlns:a16="http://schemas.microsoft.com/office/drawing/2014/main" id="{6100279C-65B8-440E-938A-BC3CB67191F9}"/>
              </a:ext>
            </a:extLst>
          </p:cNvPr>
          <p:cNvGraphicFramePr>
            <a:graphicFrameLocks noGrp="1"/>
          </p:cNvGraphicFramePr>
          <p:nvPr>
            <p:extLst>
              <p:ext uri="{D42A27DB-BD31-4B8C-83A1-F6EECF244321}">
                <p14:modId xmlns:p14="http://schemas.microsoft.com/office/powerpoint/2010/main" val="1735144116"/>
              </p:ext>
            </p:extLst>
          </p:nvPr>
        </p:nvGraphicFramePr>
        <p:xfrm>
          <a:off x="6697663" y="220345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 name="Picture 252" descr="txp_fig">
            <a:extLst>
              <a:ext uri="{FF2B5EF4-FFF2-40B4-BE49-F238E27FC236}">
                <a16:creationId xmlns:a16="http://schemas.microsoft.com/office/drawing/2014/main" id="{24F91C0D-11BE-4D60-A990-34BCD16D8D8E}"/>
              </a:ext>
            </a:extLst>
          </p:cNvPr>
          <p:cNvPicPr>
            <a:picLocks noChangeAspect="1" noChangeArrowheads="1"/>
          </p:cNvPicPr>
          <p:nvPr>
            <p:custDataLst>
              <p:tags r:id="rId1"/>
            </p:custDataLst>
          </p:nvPr>
        </p:nvPicPr>
        <p:blipFill>
          <a:blip r:embed="rId4" cstate="print"/>
          <a:srcRect/>
          <a:stretch>
            <a:fillRect/>
          </a:stretch>
        </p:blipFill>
        <p:spPr bwMode="auto">
          <a:xfrm>
            <a:off x="7840663" y="1517650"/>
            <a:ext cx="1371600" cy="457200"/>
          </a:xfrm>
          <a:prstGeom prst="rect">
            <a:avLst/>
          </a:prstGeom>
          <a:noFill/>
          <a:ln w="9525">
            <a:noFill/>
            <a:miter lim="800000"/>
            <a:headEnd/>
            <a:tailEnd/>
          </a:ln>
        </p:spPr>
      </p:pic>
      <p:sp>
        <p:nvSpPr>
          <p:cNvPr id="4" name="Rectangle 253">
            <a:extLst>
              <a:ext uri="{FF2B5EF4-FFF2-40B4-BE49-F238E27FC236}">
                <a16:creationId xmlns:a16="http://schemas.microsoft.com/office/drawing/2014/main" id="{A9312AC7-3BE2-4280-873A-336E1BA0CD08}"/>
              </a:ext>
            </a:extLst>
          </p:cNvPr>
          <p:cNvSpPr>
            <a:spLocks noChangeArrowheads="1"/>
          </p:cNvSpPr>
          <p:nvPr/>
        </p:nvSpPr>
        <p:spPr bwMode="auto">
          <a:xfrm>
            <a:off x="8450263" y="250825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5" name="Group 503">
            <a:extLst>
              <a:ext uri="{FF2B5EF4-FFF2-40B4-BE49-F238E27FC236}">
                <a16:creationId xmlns:a16="http://schemas.microsoft.com/office/drawing/2014/main" id="{392AF1E3-3FE1-46B2-9B21-8B8BC46F8934}"/>
              </a:ext>
            </a:extLst>
          </p:cNvPr>
          <p:cNvGraphicFramePr>
            <a:graphicFrameLocks noGrp="1"/>
          </p:cNvGraphicFramePr>
          <p:nvPr>
            <p:extLst>
              <p:ext uri="{D42A27DB-BD31-4B8C-83A1-F6EECF244321}">
                <p14:modId xmlns:p14="http://schemas.microsoft.com/office/powerpoint/2010/main" val="1380662410"/>
              </p:ext>
            </p:extLst>
          </p:nvPr>
        </p:nvGraphicFramePr>
        <p:xfrm>
          <a:off x="2684463" y="220503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6" name="Picture 626" descr="txp_fig">
            <a:extLst>
              <a:ext uri="{FF2B5EF4-FFF2-40B4-BE49-F238E27FC236}">
                <a16:creationId xmlns:a16="http://schemas.microsoft.com/office/drawing/2014/main" id="{02EE93B6-1053-499F-9D3F-CF28D4900080}"/>
              </a:ext>
            </a:extLst>
          </p:cNvPr>
          <p:cNvPicPr>
            <a:picLocks noChangeAspect="1" noChangeArrowheads="1"/>
          </p:cNvPicPr>
          <p:nvPr>
            <p:custDataLst>
              <p:tags r:id="rId2"/>
            </p:custDataLst>
          </p:nvPr>
        </p:nvPicPr>
        <p:blipFill>
          <a:blip r:embed="rId5" cstate="print"/>
          <a:srcRect/>
          <a:stretch>
            <a:fillRect/>
          </a:stretch>
        </p:blipFill>
        <p:spPr bwMode="auto">
          <a:xfrm>
            <a:off x="3725863" y="1517650"/>
            <a:ext cx="1527175" cy="458788"/>
          </a:xfrm>
          <a:prstGeom prst="rect">
            <a:avLst/>
          </a:prstGeom>
          <a:noFill/>
          <a:ln w="9525">
            <a:noFill/>
            <a:miter lim="800000"/>
            <a:headEnd/>
            <a:tailEnd/>
          </a:ln>
        </p:spPr>
      </p:pic>
      <p:sp>
        <p:nvSpPr>
          <p:cNvPr id="7" name="Rectangle 127">
            <a:extLst>
              <a:ext uri="{FF2B5EF4-FFF2-40B4-BE49-F238E27FC236}">
                <a16:creationId xmlns:a16="http://schemas.microsoft.com/office/drawing/2014/main" id="{F95CBB7C-C189-4BFC-AE35-10DCC3823AB3}"/>
              </a:ext>
            </a:extLst>
          </p:cNvPr>
          <p:cNvSpPr>
            <a:spLocks noChangeArrowheads="1"/>
          </p:cNvSpPr>
          <p:nvPr/>
        </p:nvSpPr>
        <p:spPr bwMode="auto">
          <a:xfrm>
            <a:off x="4106863" y="220345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8" name="文本框 7">
            <a:extLst>
              <a:ext uri="{FF2B5EF4-FFF2-40B4-BE49-F238E27FC236}">
                <a16:creationId xmlns:a16="http://schemas.microsoft.com/office/drawing/2014/main" id="{1B2B5EBE-24A5-4100-845B-FE9FF29EA60F}"/>
              </a:ext>
            </a:extLst>
          </p:cNvPr>
          <p:cNvSpPr txBox="1"/>
          <p:nvPr/>
        </p:nvSpPr>
        <p:spPr>
          <a:xfrm>
            <a:off x="853997" y="3429000"/>
            <a:ext cx="4676931" cy="523220"/>
          </a:xfrm>
          <a:prstGeom prst="rect">
            <a:avLst/>
          </a:prstGeom>
          <a:noFill/>
        </p:spPr>
        <p:txBody>
          <a:bodyPr wrap="square" rtlCol="0">
            <a:spAutoFit/>
          </a:bodyPr>
          <a:lstStyle/>
          <a:p>
            <a:r>
              <a:rPr lang="zh-CN" altLang="en-US" sz="2800" b="1" dirty="0"/>
              <a:t>二维</a:t>
            </a:r>
          </a:p>
        </p:txBody>
      </p:sp>
    </p:spTree>
    <p:extLst>
      <p:ext uri="{BB962C8B-B14F-4D97-AF65-F5344CB8AC3E}">
        <p14:creationId xmlns:p14="http://schemas.microsoft.com/office/powerpoint/2010/main" val="2496833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418">
            <a:extLst>
              <a:ext uri="{FF2B5EF4-FFF2-40B4-BE49-F238E27FC236}">
                <a16:creationId xmlns:a16="http://schemas.microsoft.com/office/drawing/2014/main" id="{22609C61-3D36-47BC-87EA-DA95BD976CB7}"/>
              </a:ext>
            </a:extLst>
          </p:cNvPr>
          <p:cNvGraphicFramePr>
            <a:graphicFrameLocks noGrp="1"/>
          </p:cNvGraphicFramePr>
          <p:nvPr>
            <p:extLst>
              <p:ext uri="{D42A27DB-BD31-4B8C-83A1-F6EECF244321}">
                <p14:modId xmlns:p14="http://schemas.microsoft.com/office/powerpoint/2010/main" val="2244610361"/>
              </p:ext>
            </p:extLst>
          </p:nvPr>
        </p:nvGraphicFramePr>
        <p:xfrm>
          <a:off x="2684463" y="220503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3" name="Picture 126" descr="txp_fig">
            <a:extLst>
              <a:ext uri="{FF2B5EF4-FFF2-40B4-BE49-F238E27FC236}">
                <a16:creationId xmlns:a16="http://schemas.microsoft.com/office/drawing/2014/main" id="{E6B01B80-D17F-4128-87EA-3912032D139E}"/>
              </a:ext>
            </a:extLst>
          </p:cNvPr>
          <p:cNvPicPr>
            <a:picLocks noChangeAspect="1" noChangeArrowheads="1"/>
          </p:cNvPicPr>
          <p:nvPr>
            <p:custDataLst>
              <p:tags r:id="rId1"/>
            </p:custDataLst>
          </p:nvPr>
        </p:nvPicPr>
        <p:blipFill>
          <a:blip r:embed="rId5" cstate="print"/>
          <a:srcRect/>
          <a:stretch>
            <a:fillRect/>
          </a:stretch>
        </p:blipFill>
        <p:spPr bwMode="auto">
          <a:xfrm>
            <a:off x="3725863" y="1517650"/>
            <a:ext cx="1527175" cy="458788"/>
          </a:xfrm>
          <a:prstGeom prst="rect">
            <a:avLst/>
          </a:prstGeom>
          <a:noFill/>
          <a:ln w="9525">
            <a:noFill/>
            <a:miter lim="800000"/>
            <a:headEnd/>
            <a:tailEnd/>
          </a:ln>
        </p:spPr>
      </p:pic>
      <p:pic>
        <p:nvPicPr>
          <p:cNvPr id="4" name="Picture 252" descr="txp_fig">
            <a:extLst>
              <a:ext uri="{FF2B5EF4-FFF2-40B4-BE49-F238E27FC236}">
                <a16:creationId xmlns:a16="http://schemas.microsoft.com/office/drawing/2014/main" id="{9CB5E7D5-6DA9-4924-B2E6-F23CA29EDF84}"/>
              </a:ext>
            </a:extLst>
          </p:cNvPr>
          <p:cNvPicPr>
            <a:picLocks noChangeAspect="1" noChangeArrowheads="1"/>
          </p:cNvPicPr>
          <p:nvPr>
            <p:custDataLst>
              <p:tags r:id="rId2"/>
            </p:custDataLst>
          </p:nvPr>
        </p:nvPicPr>
        <p:blipFill>
          <a:blip r:embed="rId6" cstate="print"/>
          <a:srcRect/>
          <a:stretch>
            <a:fillRect/>
          </a:stretch>
        </p:blipFill>
        <p:spPr bwMode="auto">
          <a:xfrm>
            <a:off x="7840663" y="1517650"/>
            <a:ext cx="1371600" cy="457200"/>
          </a:xfrm>
          <a:prstGeom prst="rect">
            <a:avLst/>
          </a:prstGeom>
          <a:noFill/>
          <a:ln w="9525">
            <a:noFill/>
            <a:miter lim="800000"/>
            <a:headEnd/>
            <a:tailEnd/>
          </a:ln>
        </p:spPr>
      </p:pic>
      <p:graphicFrame>
        <p:nvGraphicFramePr>
          <p:cNvPr id="5" name="Group 414">
            <a:extLst>
              <a:ext uri="{FF2B5EF4-FFF2-40B4-BE49-F238E27FC236}">
                <a16:creationId xmlns:a16="http://schemas.microsoft.com/office/drawing/2014/main" id="{F076602B-7B41-47A8-A1D0-BF731D621508}"/>
              </a:ext>
            </a:extLst>
          </p:cNvPr>
          <p:cNvGraphicFramePr>
            <a:graphicFrameLocks/>
          </p:cNvGraphicFramePr>
          <p:nvPr>
            <p:extLst>
              <p:ext uri="{D42A27DB-BD31-4B8C-83A1-F6EECF244321}">
                <p14:modId xmlns:p14="http://schemas.microsoft.com/office/powerpoint/2010/main" val="3004829203"/>
              </p:ext>
            </p:extLst>
          </p:nvPr>
        </p:nvGraphicFramePr>
        <p:xfrm>
          <a:off x="6697663" y="2203450"/>
          <a:ext cx="3581400" cy="342900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 name="文本框 5">
            <a:extLst>
              <a:ext uri="{FF2B5EF4-FFF2-40B4-BE49-F238E27FC236}">
                <a16:creationId xmlns:a16="http://schemas.microsoft.com/office/drawing/2014/main" id="{386B4967-72DA-4103-8EC7-185BA18299E6}"/>
              </a:ext>
            </a:extLst>
          </p:cNvPr>
          <p:cNvSpPr txBox="1"/>
          <p:nvPr/>
        </p:nvSpPr>
        <p:spPr>
          <a:xfrm>
            <a:off x="853997" y="3429000"/>
            <a:ext cx="4676931" cy="523220"/>
          </a:xfrm>
          <a:prstGeom prst="rect">
            <a:avLst/>
          </a:prstGeom>
          <a:noFill/>
        </p:spPr>
        <p:txBody>
          <a:bodyPr wrap="square" rtlCol="0">
            <a:spAutoFit/>
          </a:bodyPr>
          <a:lstStyle/>
          <a:p>
            <a:r>
              <a:rPr lang="zh-CN" altLang="en-US" sz="2800" b="1" dirty="0"/>
              <a:t>二维</a:t>
            </a:r>
          </a:p>
        </p:txBody>
      </p:sp>
    </p:spTree>
    <p:extLst>
      <p:ext uri="{BB962C8B-B14F-4D97-AF65-F5344CB8AC3E}">
        <p14:creationId xmlns:p14="http://schemas.microsoft.com/office/powerpoint/2010/main" val="1668916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27D6105-89B9-44C5-A64A-278F695A1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47" y="75159"/>
            <a:ext cx="3392516" cy="6707679"/>
          </a:xfrm>
          <a:prstGeom prst="rect">
            <a:avLst/>
          </a:prstGeom>
        </p:spPr>
      </p:pic>
      <p:sp>
        <p:nvSpPr>
          <p:cNvPr id="8" name="文本框 7">
            <a:extLst>
              <a:ext uri="{FF2B5EF4-FFF2-40B4-BE49-F238E27FC236}">
                <a16:creationId xmlns:a16="http://schemas.microsoft.com/office/drawing/2014/main" id="{0BEC5462-F550-4291-8933-45ECAE9143E9}"/>
              </a:ext>
            </a:extLst>
          </p:cNvPr>
          <p:cNvSpPr txBox="1"/>
          <p:nvPr/>
        </p:nvSpPr>
        <p:spPr>
          <a:xfrm>
            <a:off x="4596674" y="1874726"/>
            <a:ext cx="6849979" cy="3108543"/>
          </a:xfrm>
          <a:prstGeom prst="rect">
            <a:avLst/>
          </a:prstGeom>
          <a:noFill/>
        </p:spPr>
        <p:txBody>
          <a:bodyPr wrap="square" rtlCol="0">
            <a:spAutoFit/>
          </a:bodyPr>
          <a:lstStyle/>
          <a:p>
            <a:pPr algn="just"/>
            <a:r>
              <a:rPr lang="zh-CN" altLang="en-US" sz="2800" dirty="0"/>
              <a:t>计算</a:t>
            </a:r>
            <a:r>
              <a:rPr lang="zh-CN" altLang="en-US" sz="2800" dirty="0">
                <a:solidFill>
                  <a:srgbClr val="FF0000"/>
                </a:solidFill>
              </a:rPr>
              <a:t>平均值</a:t>
            </a:r>
            <a:r>
              <a:rPr lang="zh-CN" altLang="en-US" sz="2800" dirty="0"/>
              <a:t>时，取值范围越大，”模糊效果”越强烈。</a:t>
            </a:r>
            <a:endParaRPr lang="en-US" altLang="zh-CN" sz="2800" dirty="0"/>
          </a:p>
          <a:p>
            <a:pPr algn="just"/>
            <a:endParaRPr lang="en-US" altLang="zh-CN" sz="2800" dirty="0"/>
          </a:p>
          <a:p>
            <a:pPr algn="just"/>
            <a:r>
              <a:rPr lang="zh-CN" altLang="en-US" sz="2800" dirty="0"/>
              <a:t>原图、模糊半径</a:t>
            </a:r>
            <a:r>
              <a:rPr lang="en-US" altLang="zh-CN" sz="2800" dirty="0"/>
              <a:t>3</a:t>
            </a:r>
            <a:r>
              <a:rPr lang="zh-CN" altLang="en-US" sz="2800" dirty="0"/>
              <a:t>像素、模糊半径</a:t>
            </a:r>
            <a:r>
              <a:rPr lang="en-US" altLang="zh-CN" sz="2800" dirty="0"/>
              <a:t>10</a:t>
            </a:r>
            <a:r>
              <a:rPr lang="zh-CN" altLang="en-US" sz="2800" dirty="0"/>
              <a:t>像素的效果。模糊半径越大，图像就越模糊。从数值角度看，就是数值越平滑。</a:t>
            </a:r>
            <a:endParaRPr lang="en-US" altLang="zh-CN" sz="2800" dirty="0"/>
          </a:p>
          <a:p>
            <a:pPr algn="just"/>
            <a:endParaRPr lang="en-US" altLang="zh-CN" sz="2800" dirty="0"/>
          </a:p>
        </p:txBody>
      </p:sp>
    </p:spTree>
    <p:extLst>
      <p:ext uri="{BB962C8B-B14F-4D97-AF65-F5344CB8AC3E}">
        <p14:creationId xmlns:p14="http://schemas.microsoft.com/office/powerpoint/2010/main" val="49726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CC43F2-7D14-49EA-8ADC-020F538B5C3B}"/>
              </a:ext>
            </a:extLst>
          </p:cNvPr>
          <p:cNvSpPr txBox="1"/>
          <p:nvPr/>
        </p:nvSpPr>
        <p:spPr>
          <a:xfrm>
            <a:off x="4509541" y="136291"/>
            <a:ext cx="3172918" cy="707886"/>
          </a:xfrm>
          <a:prstGeom prst="rect">
            <a:avLst/>
          </a:prstGeom>
          <a:noFill/>
        </p:spPr>
        <p:txBody>
          <a:bodyPr wrap="square" rtlCol="0">
            <a:spAutoFit/>
          </a:bodyPr>
          <a:lstStyle/>
          <a:p>
            <a:r>
              <a:rPr lang="zh-CN" altLang="en-US" sz="4000" dirty="0"/>
              <a:t>相关性滤波</a:t>
            </a:r>
          </a:p>
        </p:txBody>
      </p:sp>
      <p:pic>
        <p:nvPicPr>
          <p:cNvPr id="3" name="Picture 5" descr="Edittex">
            <a:extLst>
              <a:ext uri="{FF2B5EF4-FFF2-40B4-BE49-F238E27FC236}">
                <a16:creationId xmlns:a16="http://schemas.microsoft.com/office/drawing/2014/main" id="{F392E162-2180-481B-9731-4D8AC12D6F28}"/>
              </a:ext>
            </a:extLst>
          </p:cNvPr>
          <p:cNvPicPr>
            <a:picLocks noChangeAspect="1" noChangeArrowheads="1"/>
          </p:cNvPicPr>
          <p:nvPr>
            <p:custDataLst>
              <p:tags r:id="rId1"/>
            </p:custDataLst>
          </p:nvPr>
        </p:nvPicPr>
        <p:blipFill>
          <a:blip r:embed="rId5" cstate="print"/>
          <a:srcRect/>
          <a:stretch>
            <a:fillRect/>
          </a:stretch>
        </p:blipFill>
        <p:spPr bwMode="auto">
          <a:xfrm>
            <a:off x="2066535" y="2517780"/>
            <a:ext cx="7300912" cy="985838"/>
          </a:xfrm>
          <a:prstGeom prst="rect">
            <a:avLst/>
          </a:prstGeom>
          <a:noFill/>
          <a:ln w="9525">
            <a:noFill/>
            <a:miter lim="800000"/>
            <a:headEnd/>
            <a:tailEnd/>
          </a:ln>
        </p:spPr>
      </p:pic>
      <p:sp>
        <p:nvSpPr>
          <p:cNvPr id="4" name="文本框 3">
            <a:extLst>
              <a:ext uri="{FF2B5EF4-FFF2-40B4-BE49-F238E27FC236}">
                <a16:creationId xmlns:a16="http://schemas.microsoft.com/office/drawing/2014/main" id="{0518F0F1-A03B-4F32-B7FE-7ED85E8C5965}"/>
              </a:ext>
            </a:extLst>
          </p:cNvPr>
          <p:cNvSpPr txBox="1"/>
          <p:nvPr/>
        </p:nvSpPr>
        <p:spPr>
          <a:xfrm>
            <a:off x="3102964" y="1210680"/>
            <a:ext cx="6580682" cy="461665"/>
          </a:xfrm>
          <a:prstGeom prst="rect">
            <a:avLst/>
          </a:prstGeom>
          <a:noFill/>
        </p:spPr>
        <p:txBody>
          <a:bodyPr wrap="square" rtlCol="0">
            <a:spAutoFit/>
          </a:bodyPr>
          <a:lstStyle/>
          <a:p>
            <a:r>
              <a:rPr lang="zh-CN" altLang="en-US" sz="2400" dirty="0"/>
              <a:t>假设移动窗口的大小为</a:t>
            </a:r>
            <a:r>
              <a:rPr lang="en-US" altLang="zh-CN" sz="2400" dirty="0"/>
              <a:t>(2k+1) x (2k+1)</a:t>
            </a:r>
            <a:endParaRPr lang="zh-CN" altLang="en-US" sz="2400" dirty="0"/>
          </a:p>
        </p:txBody>
      </p:sp>
      <p:pic>
        <p:nvPicPr>
          <p:cNvPr id="5" name="Picture 8" descr="Edittex">
            <a:extLst>
              <a:ext uri="{FF2B5EF4-FFF2-40B4-BE49-F238E27FC236}">
                <a16:creationId xmlns:a16="http://schemas.microsoft.com/office/drawing/2014/main" id="{ADC897C7-E8BF-47B8-AF24-A3A144BA11DC}"/>
              </a:ext>
            </a:extLst>
          </p:cNvPr>
          <p:cNvPicPr>
            <a:picLocks noChangeAspect="1" noChangeArrowheads="1"/>
          </p:cNvPicPr>
          <p:nvPr>
            <p:custDataLst>
              <p:tags r:id="rId2"/>
            </p:custDataLst>
          </p:nvPr>
        </p:nvPicPr>
        <p:blipFill>
          <a:blip r:embed="rId6" cstate="print"/>
          <a:srcRect/>
          <a:stretch>
            <a:fillRect/>
          </a:stretch>
        </p:blipFill>
        <p:spPr bwMode="auto">
          <a:xfrm>
            <a:off x="2066535" y="4728460"/>
            <a:ext cx="7199312" cy="1058863"/>
          </a:xfrm>
          <a:prstGeom prst="rect">
            <a:avLst/>
          </a:prstGeom>
          <a:noFill/>
          <a:ln w="9525">
            <a:noFill/>
            <a:miter lim="800000"/>
            <a:headEnd/>
            <a:tailEnd/>
          </a:ln>
        </p:spPr>
      </p:pic>
      <p:sp>
        <p:nvSpPr>
          <p:cNvPr id="6" name="文本框 5">
            <a:extLst>
              <a:ext uri="{FF2B5EF4-FFF2-40B4-BE49-F238E27FC236}">
                <a16:creationId xmlns:a16="http://schemas.microsoft.com/office/drawing/2014/main" id="{28FBA087-D93F-4489-AF26-5681BF4B0DF8}"/>
              </a:ext>
            </a:extLst>
          </p:cNvPr>
          <p:cNvSpPr txBox="1"/>
          <p:nvPr/>
        </p:nvSpPr>
        <p:spPr>
          <a:xfrm>
            <a:off x="1936229" y="1944630"/>
            <a:ext cx="6580682" cy="461665"/>
          </a:xfrm>
          <a:prstGeom prst="rect">
            <a:avLst/>
          </a:prstGeom>
          <a:noFill/>
        </p:spPr>
        <p:txBody>
          <a:bodyPr wrap="square" rtlCol="0">
            <a:spAutoFit/>
          </a:bodyPr>
          <a:lstStyle/>
          <a:p>
            <a:r>
              <a:rPr lang="zh-CN" altLang="en-US" sz="2400" dirty="0"/>
              <a:t>平均滤波公式</a:t>
            </a:r>
          </a:p>
        </p:txBody>
      </p:sp>
      <p:sp>
        <p:nvSpPr>
          <p:cNvPr id="7" name="文本框 6">
            <a:extLst>
              <a:ext uri="{FF2B5EF4-FFF2-40B4-BE49-F238E27FC236}">
                <a16:creationId xmlns:a16="http://schemas.microsoft.com/office/drawing/2014/main" id="{66010903-70D3-4BC0-94D5-2B54C88901CE}"/>
              </a:ext>
            </a:extLst>
          </p:cNvPr>
          <p:cNvSpPr txBox="1"/>
          <p:nvPr/>
        </p:nvSpPr>
        <p:spPr>
          <a:xfrm>
            <a:off x="1936229" y="4118220"/>
            <a:ext cx="6580682" cy="461665"/>
          </a:xfrm>
          <a:prstGeom prst="rect">
            <a:avLst/>
          </a:prstGeom>
          <a:noFill/>
        </p:spPr>
        <p:txBody>
          <a:bodyPr wrap="square" rtlCol="0">
            <a:spAutoFit/>
          </a:bodyPr>
          <a:lstStyle/>
          <a:p>
            <a:r>
              <a:rPr lang="zh-CN" altLang="en-US" sz="2400" dirty="0"/>
              <a:t>扩展对紧邻像素分配不同权重</a:t>
            </a:r>
          </a:p>
        </p:txBody>
      </p:sp>
      <p:sp>
        <p:nvSpPr>
          <p:cNvPr id="8" name="Right Brace 15">
            <a:extLst>
              <a:ext uri="{FF2B5EF4-FFF2-40B4-BE49-F238E27FC236}">
                <a16:creationId xmlns:a16="http://schemas.microsoft.com/office/drawing/2014/main" id="{C12F9460-07E1-4E08-A379-2E31D7C242BD}"/>
              </a:ext>
            </a:extLst>
          </p:cNvPr>
          <p:cNvSpPr/>
          <p:nvPr/>
        </p:nvSpPr>
        <p:spPr>
          <a:xfrm rot="5400000">
            <a:off x="6084354" y="5110990"/>
            <a:ext cx="255587" cy="11318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 name="TextBox 16">
            <a:extLst>
              <a:ext uri="{FF2B5EF4-FFF2-40B4-BE49-F238E27FC236}">
                <a16:creationId xmlns:a16="http://schemas.microsoft.com/office/drawing/2014/main" id="{250523EC-1421-4A94-AA9E-FAAF58755AC1}"/>
              </a:ext>
            </a:extLst>
          </p:cNvPr>
          <p:cNvSpPr txBox="1">
            <a:spLocks noChangeArrowheads="1"/>
          </p:cNvSpPr>
          <p:nvPr/>
        </p:nvSpPr>
        <p:spPr bwMode="auto">
          <a:xfrm>
            <a:off x="5423759" y="5992815"/>
            <a:ext cx="5221287" cy="369887"/>
          </a:xfrm>
          <a:prstGeom prst="rect">
            <a:avLst/>
          </a:prstGeom>
          <a:noFill/>
          <a:ln w="9525">
            <a:noFill/>
            <a:miter lim="800000"/>
            <a:headEnd/>
            <a:tailEnd/>
          </a:ln>
        </p:spPr>
        <p:txBody>
          <a:bodyPr>
            <a:spAutoFit/>
          </a:bodyPr>
          <a:lstStyle/>
          <a:p>
            <a:r>
              <a:rPr lang="zh-CN" altLang="en-US" i="1" dirty="0"/>
              <a:t>根据</a:t>
            </a:r>
            <a:r>
              <a:rPr lang="en-US" altLang="zh-CN" i="1" dirty="0"/>
              <a:t>u, v</a:t>
            </a:r>
            <a:r>
              <a:rPr lang="zh-CN" altLang="en-US" i="1" dirty="0"/>
              <a:t>位置分配不同的权重</a:t>
            </a:r>
            <a:endParaRPr lang="en-US" b="0" i="1" dirty="0"/>
          </a:p>
        </p:txBody>
      </p:sp>
    </p:spTree>
    <p:extLst>
      <p:ext uri="{BB962C8B-B14F-4D97-AF65-F5344CB8AC3E}">
        <p14:creationId xmlns:p14="http://schemas.microsoft.com/office/powerpoint/2010/main" val="273581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Edittex">
            <a:extLst>
              <a:ext uri="{FF2B5EF4-FFF2-40B4-BE49-F238E27FC236}">
                <a16:creationId xmlns:a16="http://schemas.microsoft.com/office/drawing/2014/main" id="{FEE78223-5960-4D37-8302-7E0605FF4A4E}"/>
              </a:ext>
            </a:extLst>
          </p:cNvPr>
          <p:cNvPicPr>
            <a:picLocks noChangeAspect="1" noChangeArrowheads="1"/>
          </p:cNvPicPr>
          <p:nvPr>
            <p:custDataLst>
              <p:tags r:id="rId1"/>
            </p:custDataLst>
          </p:nvPr>
        </p:nvPicPr>
        <p:blipFill>
          <a:blip r:embed="rId5" cstate="print"/>
          <a:srcRect/>
          <a:stretch>
            <a:fillRect/>
          </a:stretch>
        </p:blipFill>
        <p:spPr bwMode="auto">
          <a:xfrm>
            <a:off x="2496343" y="1051836"/>
            <a:ext cx="7199313" cy="1058862"/>
          </a:xfrm>
          <a:prstGeom prst="rect">
            <a:avLst/>
          </a:prstGeom>
          <a:noFill/>
          <a:ln w="9525">
            <a:noFill/>
            <a:miter lim="800000"/>
            <a:headEnd/>
            <a:tailEnd/>
          </a:ln>
        </p:spPr>
      </p:pic>
      <p:sp>
        <p:nvSpPr>
          <p:cNvPr id="3" name="文本框 2">
            <a:extLst>
              <a:ext uri="{FF2B5EF4-FFF2-40B4-BE49-F238E27FC236}">
                <a16:creationId xmlns:a16="http://schemas.microsoft.com/office/drawing/2014/main" id="{7EF26A2F-8264-4D75-A5D3-72C36AEA61D6}"/>
              </a:ext>
            </a:extLst>
          </p:cNvPr>
          <p:cNvSpPr txBox="1"/>
          <p:nvPr/>
        </p:nvSpPr>
        <p:spPr>
          <a:xfrm>
            <a:off x="2496343" y="2506804"/>
            <a:ext cx="6640642" cy="461665"/>
          </a:xfrm>
          <a:prstGeom prst="rect">
            <a:avLst/>
          </a:prstGeom>
          <a:noFill/>
        </p:spPr>
        <p:txBody>
          <a:bodyPr wrap="square" rtlCol="0">
            <a:spAutoFit/>
          </a:bodyPr>
          <a:lstStyle/>
          <a:p>
            <a:r>
              <a:rPr lang="en-US" altLang="zh-CN" sz="2400" dirty="0"/>
              <a:t>G</a:t>
            </a:r>
            <a:r>
              <a:rPr lang="zh-CN" altLang="en-US" sz="2400" dirty="0"/>
              <a:t>称为互相关，可写为：</a:t>
            </a:r>
          </a:p>
        </p:txBody>
      </p:sp>
      <p:pic>
        <p:nvPicPr>
          <p:cNvPr id="4" name="Picture 11" descr="Edittex">
            <a:extLst>
              <a:ext uri="{FF2B5EF4-FFF2-40B4-BE49-F238E27FC236}">
                <a16:creationId xmlns:a16="http://schemas.microsoft.com/office/drawing/2014/main" id="{06E157B2-EF37-41E1-B33D-90F8F2CC0999}"/>
              </a:ext>
            </a:extLst>
          </p:cNvPr>
          <p:cNvPicPr>
            <a:picLocks noChangeAspect="1" noChangeArrowheads="1"/>
          </p:cNvPicPr>
          <p:nvPr>
            <p:custDataLst>
              <p:tags r:id="rId2"/>
            </p:custDataLst>
          </p:nvPr>
        </p:nvPicPr>
        <p:blipFill>
          <a:blip r:embed="rId6" cstate="print"/>
          <a:srcRect/>
          <a:stretch>
            <a:fillRect/>
          </a:stretch>
        </p:blipFill>
        <p:spPr bwMode="auto">
          <a:xfrm>
            <a:off x="4526899" y="3364575"/>
            <a:ext cx="2263775" cy="352425"/>
          </a:xfrm>
          <a:prstGeom prst="rect">
            <a:avLst/>
          </a:prstGeom>
          <a:noFill/>
          <a:ln w="9525">
            <a:noFill/>
            <a:miter lim="800000"/>
            <a:headEnd/>
            <a:tailEnd/>
          </a:ln>
        </p:spPr>
      </p:pic>
      <p:sp>
        <p:nvSpPr>
          <p:cNvPr id="5" name="文本框 4">
            <a:extLst>
              <a:ext uri="{FF2B5EF4-FFF2-40B4-BE49-F238E27FC236}">
                <a16:creationId xmlns:a16="http://schemas.microsoft.com/office/drawing/2014/main" id="{10DA384F-5D3A-42E8-9EEA-9C08EA723AF3}"/>
              </a:ext>
            </a:extLst>
          </p:cNvPr>
          <p:cNvSpPr txBox="1"/>
          <p:nvPr/>
        </p:nvSpPr>
        <p:spPr>
          <a:xfrm>
            <a:off x="2496343" y="4285638"/>
            <a:ext cx="7674963" cy="461665"/>
          </a:xfrm>
          <a:prstGeom prst="rect">
            <a:avLst/>
          </a:prstGeom>
          <a:noFill/>
        </p:spPr>
        <p:txBody>
          <a:bodyPr wrap="square" rtlCol="0">
            <a:spAutoFit/>
          </a:bodyPr>
          <a:lstStyle/>
          <a:p>
            <a:r>
              <a:rPr lang="zh-CN" altLang="en-US" sz="2400" dirty="0"/>
              <a:t>图像滤波：将每个像素替换为其相邻像素的线性组合</a:t>
            </a:r>
          </a:p>
        </p:txBody>
      </p:sp>
      <p:sp>
        <p:nvSpPr>
          <p:cNvPr id="6" name="文本框 5">
            <a:extLst>
              <a:ext uri="{FF2B5EF4-FFF2-40B4-BE49-F238E27FC236}">
                <a16:creationId xmlns:a16="http://schemas.microsoft.com/office/drawing/2014/main" id="{510F8878-F88F-4CFD-ABC7-B302895CCC7C}"/>
              </a:ext>
            </a:extLst>
          </p:cNvPr>
          <p:cNvSpPr txBox="1"/>
          <p:nvPr/>
        </p:nvSpPr>
        <p:spPr>
          <a:xfrm>
            <a:off x="2496343" y="5143409"/>
            <a:ext cx="7674963" cy="461665"/>
          </a:xfrm>
          <a:prstGeom prst="rect">
            <a:avLst/>
          </a:prstGeom>
          <a:noFill/>
        </p:spPr>
        <p:txBody>
          <a:bodyPr wrap="square" rtlCol="0">
            <a:spAutoFit/>
          </a:bodyPr>
          <a:lstStyle/>
          <a:p>
            <a:r>
              <a:rPr lang="zh-CN" altLang="en-US" sz="2400" b="0" i="1" dirty="0"/>
              <a:t>滤波器 </a:t>
            </a:r>
            <a:r>
              <a:rPr lang="en-US" altLang="zh-CN" sz="2400" b="0" i="1" dirty="0"/>
              <a:t>H </a:t>
            </a:r>
            <a:r>
              <a:rPr lang="en-US" altLang="zh-CN" sz="2400" b="0" dirty="0"/>
              <a:t>[ </a:t>
            </a:r>
            <a:r>
              <a:rPr lang="en-US" altLang="zh-CN" sz="2400" b="0" i="1" dirty="0"/>
              <a:t>u, v </a:t>
            </a:r>
            <a:r>
              <a:rPr lang="en-US" altLang="zh-CN" sz="2400" b="0" dirty="0"/>
              <a:t>] </a:t>
            </a:r>
            <a:r>
              <a:rPr lang="zh-CN" altLang="en-US" sz="2400" b="0" dirty="0"/>
              <a:t>是线性组合中的权重规定。</a:t>
            </a:r>
            <a:endParaRPr lang="zh-CN" altLang="en-US" sz="2400" dirty="0"/>
          </a:p>
        </p:txBody>
      </p:sp>
      <p:sp>
        <p:nvSpPr>
          <p:cNvPr id="7" name="文本框 6">
            <a:extLst>
              <a:ext uri="{FF2B5EF4-FFF2-40B4-BE49-F238E27FC236}">
                <a16:creationId xmlns:a16="http://schemas.microsoft.com/office/drawing/2014/main" id="{D2BA03D0-BED1-4E6D-A12A-A93B0BC98CE9}"/>
              </a:ext>
            </a:extLst>
          </p:cNvPr>
          <p:cNvSpPr txBox="1"/>
          <p:nvPr/>
        </p:nvSpPr>
        <p:spPr>
          <a:xfrm>
            <a:off x="4509541" y="136291"/>
            <a:ext cx="3172918" cy="707886"/>
          </a:xfrm>
          <a:prstGeom prst="rect">
            <a:avLst/>
          </a:prstGeom>
          <a:noFill/>
        </p:spPr>
        <p:txBody>
          <a:bodyPr wrap="square" rtlCol="0">
            <a:spAutoFit/>
          </a:bodyPr>
          <a:lstStyle/>
          <a:p>
            <a:r>
              <a:rPr lang="zh-CN" altLang="en-US" sz="4000" dirty="0"/>
              <a:t>相关性滤波</a:t>
            </a:r>
          </a:p>
        </p:txBody>
      </p:sp>
    </p:spTree>
    <p:extLst>
      <p:ext uri="{BB962C8B-B14F-4D97-AF65-F5344CB8AC3E}">
        <p14:creationId xmlns:p14="http://schemas.microsoft.com/office/powerpoint/2010/main" val="2457684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6076D18-AE6A-4C43-B6B6-23F0BFE11707}"/>
              </a:ext>
            </a:extLst>
          </p:cNvPr>
          <p:cNvSpPr txBox="1">
            <a:spLocks/>
          </p:cNvSpPr>
          <p:nvPr/>
        </p:nvSpPr>
        <p:spPr>
          <a:xfrm>
            <a:off x="1002475" y="1487463"/>
            <a:ext cx="10187050" cy="938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均值滤波，是简单的取平均值，模板系数都是</a:t>
            </a:r>
            <a:r>
              <a:rPr lang="en-US" altLang="zh-CN" dirty="0"/>
              <a:t>1</a:t>
            </a:r>
            <a:r>
              <a:rPr lang="zh-CN" altLang="en-US" dirty="0"/>
              <a:t>。</a:t>
            </a:r>
            <a:endParaRPr lang="en-US" altLang="zh-CN" dirty="0"/>
          </a:p>
          <a:p>
            <a:endParaRPr lang="en-US" altLang="zh-CN" dirty="0"/>
          </a:p>
          <a:p>
            <a:r>
              <a:rPr lang="zh-CN" altLang="en-US" dirty="0"/>
              <a:t>而图像上的像素实际上是坐标离散，但是越靠近的点关系越密切，越远离的点关系越疏远。</a:t>
            </a:r>
            <a:endParaRPr lang="en-US" altLang="zh-CN" dirty="0"/>
          </a:p>
          <a:p>
            <a:endParaRPr lang="en-US" altLang="zh-CN" dirty="0"/>
          </a:p>
          <a:p>
            <a:r>
              <a:rPr lang="zh-CN" altLang="en-US" dirty="0"/>
              <a:t>因此，加权平均更合理，距离越近的点权重越大，距离越远的点权重越小。</a:t>
            </a:r>
            <a:endParaRPr lang="en-US" dirty="0"/>
          </a:p>
        </p:txBody>
      </p:sp>
      <p:sp>
        <p:nvSpPr>
          <p:cNvPr id="15" name="Title 1">
            <a:extLst>
              <a:ext uri="{FF2B5EF4-FFF2-40B4-BE49-F238E27FC236}">
                <a16:creationId xmlns:a16="http://schemas.microsoft.com/office/drawing/2014/main" id="{9DD5BB06-CCAC-4457-BD91-474C48223FB2}"/>
              </a:ext>
            </a:extLst>
          </p:cNvPr>
          <p:cNvSpPr txBox="1">
            <a:spLocks/>
          </p:cNvSpPr>
          <p:nvPr/>
        </p:nvSpPr>
        <p:spPr>
          <a:xfrm>
            <a:off x="4217832" y="333675"/>
            <a:ext cx="7772400" cy="8214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高斯滤波</a:t>
            </a:r>
            <a:endParaRPr lang="en-US" altLang="zh-CN" dirty="0"/>
          </a:p>
        </p:txBody>
      </p:sp>
    </p:spTree>
    <p:extLst>
      <p:ext uri="{BB962C8B-B14F-4D97-AF65-F5344CB8AC3E}">
        <p14:creationId xmlns:p14="http://schemas.microsoft.com/office/powerpoint/2010/main" val="1961501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6076D18-AE6A-4C43-B6B6-23F0BFE11707}"/>
              </a:ext>
            </a:extLst>
          </p:cNvPr>
          <p:cNvSpPr txBox="1">
            <a:spLocks/>
          </p:cNvSpPr>
          <p:nvPr/>
        </p:nvSpPr>
        <p:spPr>
          <a:xfrm>
            <a:off x="1002475" y="1487463"/>
            <a:ext cx="10187050" cy="938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既然是依据距离来加权平均，那么很容易想到高斯分布。</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从高斯函数来看，离原点（</a:t>
            </a:r>
            <a:r>
              <a:rPr lang="zh-CN" altLang="en-US" dirty="0">
                <a:solidFill>
                  <a:srgbClr val="FF0000"/>
                </a:solidFill>
              </a:rPr>
              <a:t>中心点</a:t>
            </a:r>
            <a:r>
              <a:rPr lang="zh-CN" altLang="en-US" dirty="0"/>
              <a:t>）距离越近，得到的</a:t>
            </a:r>
            <a:r>
              <a:rPr lang="zh-CN" altLang="en-US" dirty="0">
                <a:solidFill>
                  <a:srgbClr val="FF0000"/>
                </a:solidFill>
              </a:rPr>
              <a:t>权重（概率）</a:t>
            </a:r>
            <a:r>
              <a:rPr lang="zh-CN" altLang="en-US" dirty="0"/>
              <a:t>越高，越远离原点，得到的权重越小。</a:t>
            </a:r>
            <a:endParaRPr lang="en-US" altLang="zh-CN" dirty="0"/>
          </a:p>
          <a:p>
            <a:endParaRPr lang="en-US" altLang="zh-CN" dirty="0"/>
          </a:p>
        </p:txBody>
      </p:sp>
      <p:sp>
        <p:nvSpPr>
          <p:cNvPr id="15" name="Title 1">
            <a:extLst>
              <a:ext uri="{FF2B5EF4-FFF2-40B4-BE49-F238E27FC236}">
                <a16:creationId xmlns:a16="http://schemas.microsoft.com/office/drawing/2014/main" id="{9DD5BB06-CCAC-4457-BD91-474C48223FB2}"/>
              </a:ext>
            </a:extLst>
          </p:cNvPr>
          <p:cNvSpPr txBox="1">
            <a:spLocks/>
          </p:cNvSpPr>
          <p:nvPr/>
        </p:nvSpPr>
        <p:spPr>
          <a:xfrm>
            <a:off x="4419600" y="372553"/>
            <a:ext cx="7772400" cy="8214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高斯滤波</a:t>
            </a:r>
            <a:endParaRPr lang="en-US" altLang="zh-CN" dirty="0"/>
          </a:p>
        </p:txBody>
      </p:sp>
      <p:pic>
        <p:nvPicPr>
          <p:cNvPr id="3" name="图片 2">
            <a:extLst>
              <a:ext uri="{FF2B5EF4-FFF2-40B4-BE49-F238E27FC236}">
                <a16:creationId xmlns:a16="http://schemas.microsoft.com/office/drawing/2014/main" id="{8EF17329-9D28-464D-BD44-A7D01B188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843" y="2074427"/>
            <a:ext cx="6201640" cy="3296110"/>
          </a:xfrm>
          <a:prstGeom prst="rect">
            <a:avLst/>
          </a:prstGeom>
        </p:spPr>
      </p:pic>
    </p:spTree>
    <p:extLst>
      <p:ext uri="{BB962C8B-B14F-4D97-AF65-F5344CB8AC3E}">
        <p14:creationId xmlns:p14="http://schemas.microsoft.com/office/powerpoint/2010/main" val="35442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DD5BB06-CCAC-4457-BD91-474C48223FB2}"/>
              </a:ext>
            </a:extLst>
          </p:cNvPr>
          <p:cNvSpPr txBox="1">
            <a:spLocks/>
          </p:cNvSpPr>
          <p:nvPr/>
        </p:nvSpPr>
        <p:spPr>
          <a:xfrm>
            <a:off x="4419600" y="372553"/>
            <a:ext cx="7772400" cy="8214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高斯滤波</a:t>
            </a:r>
            <a:endParaRPr lang="en-US" altLang="zh-CN" dirty="0"/>
          </a:p>
        </p:txBody>
      </p:sp>
      <p:sp>
        <p:nvSpPr>
          <p:cNvPr id="2" name="文本框 1">
            <a:extLst>
              <a:ext uri="{FF2B5EF4-FFF2-40B4-BE49-F238E27FC236}">
                <a16:creationId xmlns:a16="http://schemas.microsoft.com/office/drawing/2014/main" id="{C43D2127-EF7A-4B3E-9BEA-EFA61D8E6C93}"/>
              </a:ext>
            </a:extLst>
          </p:cNvPr>
          <p:cNvSpPr txBox="1"/>
          <p:nvPr/>
        </p:nvSpPr>
        <p:spPr>
          <a:xfrm>
            <a:off x="1058779" y="1355740"/>
            <a:ext cx="9641305" cy="523220"/>
          </a:xfrm>
          <a:prstGeom prst="rect">
            <a:avLst/>
          </a:prstGeom>
          <a:noFill/>
        </p:spPr>
        <p:txBody>
          <a:bodyPr wrap="square" rtlCol="0">
            <a:spAutoFit/>
          </a:bodyPr>
          <a:lstStyle/>
          <a:p>
            <a:r>
              <a:rPr lang="zh-CN" altLang="en-US" sz="2800" dirty="0"/>
              <a:t>二维高斯分布</a:t>
            </a:r>
          </a:p>
        </p:txBody>
      </p:sp>
      <p:pic>
        <p:nvPicPr>
          <p:cNvPr id="5" name="图片 4">
            <a:extLst>
              <a:ext uri="{FF2B5EF4-FFF2-40B4-BE49-F238E27FC236}">
                <a16:creationId xmlns:a16="http://schemas.microsoft.com/office/drawing/2014/main" id="{97FA5816-5E5B-4E73-AFC0-6C7023C03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874" y="2386267"/>
            <a:ext cx="5585288" cy="4099180"/>
          </a:xfrm>
          <a:prstGeom prst="rect">
            <a:avLst/>
          </a:prstGeom>
        </p:spPr>
      </p:pic>
      <p:pic>
        <p:nvPicPr>
          <p:cNvPr id="7" name="图片 6">
            <a:extLst>
              <a:ext uri="{FF2B5EF4-FFF2-40B4-BE49-F238E27FC236}">
                <a16:creationId xmlns:a16="http://schemas.microsoft.com/office/drawing/2014/main" id="{59F8038D-87E1-4DCE-B462-7681DBD66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162" y="3197434"/>
            <a:ext cx="5144218" cy="1238423"/>
          </a:xfrm>
          <a:prstGeom prst="rect">
            <a:avLst/>
          </a:prstGeom>
        </p:spPr>
      </p:pic>
    </p:spTree>
    <p:extLst>
      <p:ext uri="{BB962C8B-B14F-4D97-AF65-F5344CB8AC3E}">
        <p14:creationId xmlns:p14="http://schemas.microsoft.com/office/powerpoint/2010/main" val="84861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image_func">
            <a:extLst>
              <a:ext uri="{FF2B5EF4-FFF2-40B4-BE49-F238E27FC236}">
                <a16:creationId xmlns:a16="http://schemas.microsoft.com/office/drawing/2014/main" id="{60706C16-535A-4E89-87C9-F1AE2C3C017C}"/>
              </a:ext>
            </a:extLst>
          </p:cNvPr>
          <p:cNvPicPr>
            <a:picLocks noChangeAspect="1" noChangeArrowheads="1"/>
          </p:cNvPicPr>
          <p:nvPr/>
        </p:nvPicPr>
        <p:blipFill>
          <a:blip r:embed="rId3" cstate="print"/>
          <a:srcRect/>
          <a:stretch>
            <a:fillRect/>
          </a:stretch>
        </p:blipFill>
        <p:spPr bwMode="auto">
          <a:xfrm>
            <a:off x="2384269" y="959529"/>
            <a:ext cx="7213600" cy="5486400"/>
          </a:xfrm>
          <a:prstGeom prst="rect">
            <a:avLst/>
          </a:prstGeom>
          <a:noFill/>
          <a:ln w="9525">
            <a:noFill/>
            <a:miter lim="800000"/>
            <a:headEnd/>
            <a:tailEnd/>
          </a:ln>
        </p:spPr>
      </p:pic>
      <p:sp>
        <p:nvSpPr>
          <p:cNvPr id="3" name="文本框 2">
            <a:extLst>
              <a:ext uri="{FF2B5EF4-FFF2-40B4-BE49-F238E27FC236}">
                <a16:creationId xmlns:a16="http://schemas.microsoft.com/office/drawing/2014/main" id="{167F464F-9099-443C-B520-E23842826CDA}"/>
              </a:ext>
            </a:extLst>
          </p:cNvPr>
          <p:cNvSpPr txBox="1"/>
          <p:nvPr/>
        </p:nvSpPr>
        <p:spPr>
          <a:xfrm>
            <a:off x="10013132" y="2770361"/>
            <a:ext cx="1919335" cy="1938992"/>
          </a:xfrm>
          <a:prstGeom prst="rect">
            <a:avLst/>
          </a:prstGeom>
          <a:noFill/>
        </p:spPr>
        <p:txBody>
          <a:bodyPr wrap="square" rtlCol="0">
            <a:spAutoFit/>
          </a:bodyPr>
          <a:lstStyle/>
          <a:p>
            <a:pPr algn="just"/>
            <a:r>
              <a:rPr lang="zh-CN" altLang="en-US" sz="2400" dirty="0"/>
              <a:t>将（灰度）图像看成二元函数</a:t>
            </a:r>
            <a:r>
              <a:rPr lang="en-US" altLang="zh-CN" sz="2400" dirty="0"/>
              <a:t>,</a:t>
            </a:r>
            <a:r>
              <a:rPr lang="zh-CN" altLang="en-US" sz="2400" dirty="0"/>
              <a:t>对应坐标具有对应的函数值</a:t>
            </a:r>
          </a:p>
        </p:txBody>
      </p:sp>
    </p:spTree>
    <p:extLst>
      <p:ext uri="{BB962C8B-B14F-4D97-AF65-F5344CB8AC3E}">
        <p14:creationId xmlns:p14="http://schemas.microsoft.com/office/powerpoint/2010/main" val="57048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DD5BB06-CCAC-4457-BD91-474C48223FB2}"/>
              </a:ext>
            </a:extLst>
          </p:cNvPr>
          <p:cNvSpPr txBox="1">
            <a:spLocks/>
          </p:cNvSpPr>
          <p:nvPr/>
        </p:nvSpPr>
        <p:spPr>
          <a:xfrm>
            <a:off x="4419600" y="372553"/>
            <a:ext cx="7772400" cy="8214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高斯滤波</a:t>
            </a:r>
            <a:endParaRPr lang="en-US" altLang="zh-CN" dirty="0"/>
          </a:p>
        </p:txBody>
      </p:sp>
      <p:sp>
        <p:nvSpPr>
          <p:cNvPr id="2" name="文本框 1">
            <a:extLst>
              <a:ext uri="{FF2B5EF4-FFF2-40B4-BE49-F238E27FC236}">
                <a16:creationId xmlns:a16="http://schemas.microsoft.com/office/drawing/2014/main" id="{C43D2127-EF7A-4B3E-9BEA-EFA61D8E6C93}"/>
              </a:ext>
            </a:extLst>
          </p:cNvPr>
          <p:cNvSpPr txBox="1"/>
          <p:nvPr/>
        </p:nvSpPr>
        <p:spPr>
          <a:xfrm>
            <a:off x="1058779" y="1355740"/>
            <a:ext cx="9641305" cy="523220"/>
          </a:xfrm>
          <a:prstGeom prst="rect">
            <a:avLst/>
          </a:prstGeom>
          <a:noFill/>
        </p:spPr>
        <p:txBody>
          <a:bodyPr wrap="square" rtlCol="0">
            <a:spAutoFit/>
          </a:bodyPr>
          <a:lstStyle/>
          <a:p>
            <a:r>
              <a:rPr lang="zh-CN" altLang="en-US" sz="2800" dirty="0"/>
              <a:t>权重矩阵</a:t>
            </a:r>
          </a:p>
        </p:txBody>
      </p:sp>
      <p:pic>
        <p:nvPicPr>
          <p:cNvPr id="7" name="图片 6">
            <a:extLst>
              <a:ext uri="{FF2B5EF4-FFF2-40B4-BE49-F238E27FC236}">
                <a16:creationId xmlns:a16="http://schemas.microsoft.com/office/drawing/2014/main" id="{59F8038D-87E1-4DCE-B462-7681DBD66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13" y="3053055"/>
            <a:ext cx="5144218" cy="1238423"/>
          </a:xfrm>
          <a:prstGeom prst="rect">
            <a:avLst/>
          </a:prstGeom>
        </p:spPr>
      </p:pic>
      <p:sp>
        <p:nvSpPr>
          <p:cNvPr id="3" name="文本框 2">
            <a:extLst>
              <a:ext uri="{FF2B5EF4-FFF2-40B4-BE49-F238E27FC236}">
                <a16:creationId xmlns:a16="http://schemas.microsoft.com/office/drawing/2014/main" id="{CE0DA053-010C-4856-8ECB-10B5385708B0}"/>
              </a:ext>
            </a:extLst>
          </p:cNvPr>
          <p:cNvSpPr txBox="1"/>
          <p:nvPr/>
        </p:nvSpPr>
        <p:spPr>
          <a:xfrm>
            <a:off x="6609347" y="1401906"/>
            <a:ext cx="5144218" cy="954107"/>
          </a:xfrm>
          <a:prstGeom prst="rect">
            <a:avLst/>
          </a:prstGeom>
          <a:noFill/>
        </p:spPr>
        <p:txBody>
          <a:bodyPr wrap="square" rtlCol="0">
            <a:spAutoFit/>
          </a:bodyPr>
          <a:lstStyle/>
          <a:p>
            <a:r>
              <a:rPr lang="zh-CN" altLang="en-US" sz="2800" dirty="0"/>
              <a:t>假定中心点的坐标是（</a:t>
            </a:r>
            <a:r>
              <a:rPr lang="en-US" altLang="zh-CN" sz="2800" dirty="0"/>
              <a:t>0,0</a:t>
            </a:r>
            <a:r>
              <a:rPr lang="zh-CN" altLang="en-US" sz="2800" dirty="0"/>
              <a:t>），那么距离它最近的</a:t>
            </a:r>
            <a:r>
              <a:rPr lang="en-US" altLang="zh-CN" sz="2800" dirty="0"/>
              <a:t>8</a:t>
            </a:r>
            <a:r>
              <a:rPr lang="zh-CN" altLang="en-US" sz="2800" dirty="0"/>
              <a:t>个点的坐标</a:t>
            </a:r>
          </a:p>
        </p:txBody>
      </p:sp>
      <p:pic>
        <p:nvPicPr>
          <p:cNvPr id="6" name="图片 5">
            <a:extLst>
              <a:ext uri="{FF2B5EF4-FFF2-40B4-BE49-F238E27FC236}">
                <a16:creationId xmlns:a16="http://schemas.microsoft.com/office/drawing/2014/main" id="{295C7B4A-513C-46C2-9738-3B876DB8D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816" y="3292144"/>
            <a:ext cx="3353268" cy="2419688"/>
          </a:xfrm>
          <a:prstGeom prst="rect">
            <a:avLst/>
          </a:prstGeom>
        </p:spPr>
      </p:pic>
    </p:spTree>
    <p:extLst>
      <p:ext uri="{BB962C8B-B14F-4D97-AF65-F5344CB8AC3E}">
        <p14:creationId xmlns:p14="http://schemas.microsoft.com/office/powerpoint/2010/main" val="3316430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DD5BB06-CCAC-4457-BD91-474C48223FB2}"/>
              </a:ext>
            </a:extLst>
          </p:cNvPr>
          <p:cNvSpPr txBox="1">
            <a:spLocks/>
          </p:cNvSpPr>
          <p:nvPr/>
        </p:nvSpPr>
        <p:spPr>
          <a:xfrm>
            <a:off x="4419600" y="372553"/>
            <a:ext cx="7772400" cy="8214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高斯滤波</a:t>
            </a:r>
            <a:endParaRPr lang="en-US" altLang="zh-CN" dirty="0"/>
          </a:p>
        </p:txBody>
      </p:sp>
      <p:sp>
        <p:nvSpPr>
          <p:cNvPr id="2" name="文本框 1">
            <a:extLst>
              <a:ext uri="{FF2B5EF4-FFF2-40B4-BE49-F238E27FC236}">
                <a16:creationId xmlns:a16="http://schemas.microsoft.com/office/drawing/2014/main" id="{C43D2127-EF7A-4B3E-9BEA-EFA61D8E6C93}"/>
              </a:ext>
            </a:extLst>
          </p:cNvPr>
          <p:cNvSpPr txBox="1"/>
          <p:nvPr/>
        </p:nvSpPr>
        <p:spPr>
          <a:xfrm>
            <a:off x="1058779" y="1355740"/>
            <a:ext cx="9641305" cy="523220"/>
          </a:xfrm>
          <a:prstGeom prst="rect">
            <a:avLst/>
          </a:prstGeom>
          <a:noFill/>
        </p:spPr>
        <p:txBody>
          <a:bodyPr wrap="square" rtlCol="0">
            <a:spAutoFit/>
          </a:bodyPr>
          <a:lstStyle/>
          <a:p>
            <a:r>
              <a:rPr lang="zh-CN" altLang="en-US" sz="2800" dirty="0"/>
              <a:t>权重矩阵</a:t>
            </a:r>
          </a:p>
        </p:txBody>
      </p:sp>
      <p:pic>
        <p:nvPicPr>
          <p:cNvPr id="7" name="图片 6">
            <a:extLst>
              <a:ext uri="{FF2B5EF4-FFF2-40B4-BE49-F238E27FC236}">
                <a16:creationId xmlns:a16="http://schemas.microsoft.com/office/drawing/2014/main" id="{59F8038D-87E1-4DCE-B462-7681DBD66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278" y="1029319"/>
            <a:ext cx="5144218" cy="1238423"/>
          </a:xfrm>
          <a:prstGeom prst="rect">
            <a:avLst/>
          </a:prstGeom>
        </p:spPr>
      </p:pic>
      <p:pic>
        <p:nvPicPr>
          <p:cNvPr id="6" name="图片 5">
            <a:extLst>
              <a:ext uri="{FF2B5EF4-FFF2-40B4-BE49-F238E27FC236}">
                <a16:creationId xmlns:a16="http://schemas.microsoft.com/office/drawing/2014/main" id="{295C7B4A-513C-46C2-9738-3B876DB8D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16" y="3429000"/>
            <a:ext cx="3353268" cy="2419688"/>
          </a:xfrm>
          <a:prstGeom prst="rect">
            <a:avLst/>
          </a:prstGeom>
        </p:spPr>
      </p:pic>
      <p:pic>
        <p:nvPicPr>
          <p:cNvPr id="5" name="图片 4">
            <a:extLst>
              <a:ext uri="{FF2B5EF4-FFF2-40B4-BE49-F238E27FC236}">
                <a16:creationId xmlns:a16="http://schemas.microsoft.com/office/drawing/2014/main" id="{031306DF-1B87-44A3-BDF4-E333B27C2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391" y="3429000"/>
            <a:ext cx="3667637" cy="2410161"/>
          </a:xfrm>
          <a:prstGeom prst="rect">
            <a:avLst/>
          </a:prstGeom>
        </p:spPr>
      </p:pic>
      <p:sp>
        <p:nvSpPr>
          <p:cNvPr id="9" name="箭头: 右 8">
            <a:extLst>
              <a:ext uri="{FF2B5EF4-FFF2-40B4-BE49-F238E27FC236}">
                <a16:creationId xmlns:a16="http://schemas.microsoft.com/office/drawing/2014/main" id="{D63149A8-8A26-4F5A-8419-5B1CF1AF91C4}"/>
              </a:ext>
            </a:extLst>
          </p:cNvPr>
          <p:cNvSpPr/>
          <p:nvPr/>
        </p:nvSpPr>
        <p:spPr>
          <a:xfrm>
            <a:off x="4801610" y="4357561"/>
            <a:ext cx="1978733" cy="553038"/>
          </a:xfrm>
          <a:prstGeom prst="right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12F750C-33ED-40A8-97D6-DE8CBBCAAA1D}"/>
              </a:ext>
            </a:extLst>
          </p:cNvPr>
          <p:cNvSpPr txBox="1"/>
          <p:nvPr/>
        </p:nvSpPr>
        <p:spPr>
          <a:xfrm>
            <a:off x="1243263" y="2729886"/>
            <a:ext cx="2510588" cy="523220"/>
          </a:xfrm>
          <a:prstGeom prst="rect">
            <a:avLst/>
          </a:prstGeom>
          <a:noFill/>
        </p:spPr>
        <p:txBody>
          <a:bodyPr wrap="square" rtlCol="0">
            <a:spAutoFit/>
          </a:bodyPr>
          <a:lstStyle/>
          <a:p>
            <a:r>
              <a:rPr lang="zh-CN" altLang="en-US" sz="2800" dirty="0"/>
              <a:t>像素点坐标</a:t>
            </a:r>
            <a:endParaRPr lang="en-US" altLang="zh-CN" sz="2800" dirty="0"/>
          </a:p>
        </p:txBody>
      </p:sp>
      <p:sp>
        <p:nvSpPr>
          <p:cNvPr id="11" name="文本框 10">
            <a:extLst>
              <a:ext uri="{FF2B5EF4-FFF2-40B4-BE49-F238E27FC236}">
                <a16:creationId xmlns:a16="http://schemas.microsoft.com/office/drawing/2014/main" id="{570941E5-1ADD-45FE-9419-4DC77D992018}"/>
              </a:ext>
            </a:extLst>
          </p:cNvPr>
          <p:cNvSpPr txBox="1"/>
          <p:nvPr/>
        </p:nvSpPr>
        <p:spPr>
          <a:xfrm>
            <a:off x="8189496" y="2656525"/>
            <a:ext cx="2510588" cy="523220"/>
          </a:xfrm>
          <a:prstGeom prst="rect">
            <a:avLst/>
          </a:prstGeom>
          <a:noFill/>
        </p:spPr>
        <p:txBody>
          <a:bodyPr wrap="square" rtlCol="0">
            <a:spAutoFit/>
          </a:bodyPr>
          <a:lstStyle/>
          <a:p>
            <a:r>
              <a:rPr lang="zh-CN" altLang="en-US" sz="2800" dirty="0"/>
              <a:t>高斯权重矩阵</a:t>
            </a:r>
            <a:endParaRPr lang="en-US" altLang="zh-CN" sz="2800" dirty="0"/>
          </a:p>
        </p:txBody>
      </p:sp>
      <p:sp>
        <p:nvSpPr>
          <p:cNvPr id="8" name="文本框 7">
            <a:extLst>
              <a:ext uri="{FF2B5EF4-FFF2-40B4-BE49-F238E27FC236}">
                <a16:creationId xmlns:a16="http://schemas.microsoft.com/office/drawing/2014/main" id="{43516038-4125-4286-B3C6-68CE623E110A}"/>
              </a:ext>
            </a:extLst>
          </p:cNvPr>
          <p:cNvSpPr txBox="1"/>
          <p:nvPr/>
        </p:nvSpPr>
        <p:spPr>
          <a:xfrm>
            <a:off x="8820437" y="1386920"/>
            <a:ext cx="2711116" cy="523220"/>
          </a:xfrm>
          <a:prstGeom prst="rect">
            <a:avLst/>
          </a:prstGeom>
          <a:noFill/>
        </p:spPr>
        <p:txBody>
          <a:bodyPr wrap="square" rtlCol="0">
            <a:spAutoFit/>
          </a:bodyPr>
          <a:lstStyle/>
          <a:p>
            <a:r>
              <a:rPr lang="zh-CN" altLang="en-US" sz="2800" dirty="0"/>
              <a:t>设</a:t>
            </a:r>
            <a:r>
              <a:rPr lang="en-US" altLang="zh-CN" sz="2800" dirty="0"/>
              <a:t>sigma = 1.5</a:t>
            </a:r>
            <a:endParaRPr lang="zh-CN" altLang="en-US" sz="2800" dirty="0"/>
          </a:p>
        </p:txBody>
      </p:sp>
    </p:spTree>
    <p:extLst>
      <p:ext uri="{BB962C8B-B14F-4D97-AF65-F5344CB8AC3E}">
        <p14:creationId xmlns:p14="http://schemas.microsoft.com/office/powerpoint/2010/main" val="52257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DD5BB06-CCAC-4457-BD91-474C48223FB2}"/>
              </a:ext>
            </a:extLst>
          </p:cNvPr>
          <p:cNvSpPr txBox="1">
            <a:spLocks/>
          </p:cNvSpPr>
          <p:nvPr/>
        </p:nvSpPr>
        <p:spPr>
          <a:xfrm>
            <a:off x="4419600" y="372553"/>
            <a:ext cx="7772400" cy="8214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高斯滤波</a:t>
            </a:r>
            <a:endParaRPr lang="en-US" altLang="zh-CN" dirty="0"/>
          </a:p>
        </p:txBody>
      </p:sp>
      <p:sp>
        <p:nvSpPr>
          <p:cNvPr id="2" name="文本框 1">
            <a:extLst>
              <a:ext uri="{FF2B5EF4-FFF2-40B4-BE49-F238E27FC236}">
                <a16:creationId xmlns:a16="http://schemas.microsoft.com/office/drawing/2014/main" id="{C43D2127-EF7A-4B3E-9BEA-EFA61D8E6C93}"/>
              </a:ext>
            </a:extLst>
          </p:cNvPr>
          <p:cNvSpPr txBox="1"/>
          <p:nvPr/>
        </p:nvSpPr>
        <p:spPr>
          <a:xfrm>
            <a:off x="665747" y="2140404"/>
            <a:ext cx="9641305" cy="523220"/>
          </a:xfrm>
          <a:prstGeom prst="rect">
            <a:avLst/>
          </a:prstGeom>
          <a:noFill/>
        </p:spPr>
        <p:txBody>
          <a:bodyPr wrap="square" rtlCol="0">
            <a:spAutoFit/>
          </a:bodyPr>
          <a:lstStyle/>
          <a:p>
            <a:r>
              <a:rPr lang="zh-CN" altLang="en-US" sz="2800" dirty="0"/>
              <a:t>权重矩阵</a:t>
            </a:r>
          </a:p>
        </p:txBody>
      </p:sp>
      <p:pic>
        <p:nvPicPr>
          <p:cNvPr id="6" name="图片 5">
            <a:extLst>
              <a:ext uri="{FF2B5EF4-FFF2-40B4-BE49-F238E27FC236}">
                <a16:creationId xmlns:a16="http://schemas.microsoft.com/office/drawing/2014/main" id="{295C7B4A-513C-46C2-9738-3B876DB8D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15" y="3806045"/>
            <a:ext cx="3667637" cy="2410161"/>
          </a:xfrm>
          <a:prstGeom prst="rect">
            <a:avLst/>
          </a:prstGeom>
        </p:spPr>
      </p:pic>
      <p:sp>
        <p:nvSpPr>
          <p:cNvPr id="5" name="文本框 4">
            <a:extLst>
              <a:ext uri="{FF2B5EF4-FFF2-40B4-BE49-F238E27FC236}">
                <a16:creationId xmlns:a16="http://schemas.microsoft.com/office/drawing/2014/main" id="{C2878DA2-77CE-44A8-8F9C-4D6F2C43792A}"/>
              </a:ext>
            </a:extLst>
          </p:cNvPr>
          <p:cNvSpPr txBox="1"/>
          <p:nvPr/>
        </p:nvSpPr>
        <p:spPr>
          <a:xfrm>
            <a:off x="2849173" y="1709516"/>
            <a:ext cx="9044354" cy="1384995"/>
          </a:xfrm>
          <a:prstGeom prst="rect">
            <a:avLst/>
          </a:prstGeom>
          <a:noFill/>
        </p:spPr>
        <p:txBody>
          <a:bodyPr wrap="square" rtlCol="0">
            <a:spAutoFit/>
          </a:bodyPr>
          <a:lstStyle/>
          <a:p>
            <a:pPr algn="just"/>
            <a:r>
              <a:rPr lang="zh-CN" altLang="en-US" sz="2800" dirty="0"/>
              <a:t>这</a:t>
            </a:r>
            <a:r>
              <a:rPr lang="en-US" altLang="zh-CN" sz="2800" dirty="0"/>
              <a:t>9</a:t>
            </a:r>
            <a:r>
              <a:rPr lang="zh-CN" altLang="en-US" sz="2800" dirty="0"/>
              <a:t>个点的权重总和等于</a:t>
            </a:r>
            <a:r>
              <a:rPr lang="en-US" altLang="zh-CN" sz="2800" dirty="0"/>
              <a:t>0.4787147</a:t>
            </a:r>
            <a:r>
              <a:rPr lang="zh-CN" altLang="en-US" sz="2800" dirty="0"/>
              <a:t>，如果只计算这</a:t>
            </a:r>
            <a:r>
              <a:rPr lang="en-US" altLang="zh-CN" sz="2800" dirty="0"/>
              <a:t>9</a:t>
            </a:r>
            <a:r>
              <a:rPr lang="zh-CN" altLang="en-US" sz="2800" dirty="0"/>
              <a:t>个点的加权平均，还必须让它们的权重之和等于</a:t>
            </a:r>
            <a:r>
              <a:rPr lang="en-US" altLang="zh-CN" sz="2800" dirty="0"/>
              <a:t>1</a:t>
            </a:r>
            <a:r>
              <a:rPr lang="zh-CN" altLang="en-US" sz="2800" dirty="0"/>
              <a:t>，因此上面</a:t>
            </a:r>
            <a:r>
              <a:rPr lang="en-US" altLang="zh-CN" sz="2800" dirty="0"/>
              <a:t>9</a:t>
            </a:r>
            <a:r>
              <a:rPr lang="zh-CN" altLang="en-US" sz="2800" dirty="0"/>
              <a:t>个值还要分别除以</a:t>
            </a:r>
            <a:r>
              <a:rPr lang="en-US" altLang="zh-CN" sz="2800" dirty="0"/>
              <a:t>0.4787147</a:t>
            </a:r>
            <a:r>
              <a:rPr lang="zh-CN" altLang="en-US" sz="2800" dirty="0"/>
              <a:t>，得到最终的权重矩阵。</a:t>
            </a:r>
          </a:p>
        </p:txBody>
      </p:sp>
      <p:pic>
        <p:nvPicPr>
          <p:cNvPr id="9" name="图片 8">
            <a:extLst>
              <a:ext uri="{FF2B5EF4-FFF2-40B4-BE49-F238E27FC236}">
                <a16:creationId xmlns:a16="http://schemas.microsoft.com/office/drawing/2014/main" id="{906686BE-8C52-4AE3-AED9-4F63C308E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1350" y="3645526"/>
            <a:ext cx="3750993" cy="2570680"/>
          </a:xfrm>
          <a:prstGeom prst="rect">
            <a:avLst/>
          </a:prstGeom>
        </p:spPr>
      </p:pic>
      <p:sp>
        <p:nvSpPr>
          <p:cNvPr id="10" name="箭头: 右 9">
            <a:extLst>
              <a:ext uri="{FF2B5EF4-FFF2-40B4-BE49-F238E27FC236}">
                <a16:creationId xmlns:a16="http://schemas.microsoft.com/office/drawing/2014/main" id="{01927F57-D557-4E50-9276-099E25FB0035}"/>
              </a:ext>
            </a:extLst>
          </p:cNvPr>
          <p:cNvSpPr/>
          <p:nvPr/>
        </p:nvSpPr>
        <p:spPr>
          <a:xfrm>
            <a:off x="5106634" y="4654347"/>
            <a:ext cx="1978733" cy="553038"/>
          </a:xfrm>
          <a:prstGeom prst="right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1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DD5BB06-CCAC-4457-BD91-474C48223FB2}"/>
              </a:ext>
            </a:extLst>
          </p:cNvPr>
          <p:cNvSpPr txBox="1">
            <a:spLocks/>
          </p:cNvSpPr>
          <p:nvPr/>
        </p:nvSpPr>
        <p:spPr>
          <a:xfrm>
            <a:off x="4419600" y="372553"/>
            <a:ext cx="7772400" cy="8214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高斯滤波</a:t>
            </a:r>
            <a:endParaRPr lang="en-US" altLang="zh-CN" dirty="0"/>
          </a:p>
        </p:txBody>
      </p:sp>
      <p:sp>
        <p:nvSpPr>
          <p:cNvPr id="2" name="文本框 1">
            <a:extLst>
              <a:ext uri="{FF2B5EF4-FFF2-40B4-BE49-F238E27FC236}">
                <a16:creationId xmlns:a16="http://schemas.microsoft.com/office/drawing/2014/main" id="{C43D2127-EF7A-4B3E-9BEA-EFA61D8E6C93}"/>
              </a:ext>
            </a:extLst>
          </p:cNvPr>
          <p:cNvSpPr txBox="1"/>
          <p:nvPr/>
        </p:nvSpPr>
        <p:spPr>
          <a:xfrm>
            <a:off x="705853" y="1017591"/>
            <a:ext cx="9641305" cy="523220"/>
          </a:xfrm>
          <a:prstGeom prst="rect">
            <a:avLst/>
          </a:prstGeom>
          <a:noFill/>
        </p:spPr>
        <p:txBody>
          <a:bodyPr wrap="square" rtlCol="0">
            <a:spAutoFit/>
          </a:bodyPr>
          <a:lstStyle/>
          <a:p>
            <a:r>
              <a:rPr lang="zh-CN" altLang="en-US" sz="2800" dirty="0"/>
              <a:t>计算高斯模糊</a:t>
            </a:r>
          </a:p>
        </p:txBody>
      </p:sp>
      <p:pic>
        <p:nvPicPr>
          <p:cNvPr id="9" name="图片 8">
            <a:extLst>
              <a:ext uri="{FF2B5EF4-FFF2-40B4-BE49-F238E27FC236}">
                <a16:creationId xmlns:a16="http://schemas.microsoft.com/office/drawing/2014/main" id="{906686BE-8C52-4AE3-AED9-4F63C308E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273" y="2296357"/>
            <a:ext cx="3643821" cy="2497232"/>
          </a:xfrm>
          <a:prstGeom prst="rect">
            <a:avLst/>
          </a:prstGeom>
        </p:spPr>
      </p:pic>
      <p:pic>
        <p:nvPicPr>
          <p:cNvPr id="4" name="图片 3">
            <a:extLst>
              <a:ext uri="{FF2B5EF4-FFF2-40B4-BE49-F238E27FC236}">
                <a16:creationId xmlns:a16="http://schemas.microsoft.com/office/drawing/2014/main" id="{D3C042F2-EA03-4750-A6E9-098ECA4B5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63" y="2296357"/>
            <a:ext cx="3353268" cy="2438740"/>
          </a:xfrm>
          <a:prstGeom prst="rect">
            <a:avLst/>
          </a:prstGeom>
        </p:spPr>
      </p:pic>
      <p:sp>
        <p:nvSpPr>
          <p:cNvPr id="11" name="文本框 10">
            <a:extLst>
              <a:ext uri="{FF2B5EF4-FFF2-40B4-BE49-F238E27FC236}">
                <a16:creationId xmlns:a16="http://schemas.microsoft.com/office/drawing/2014/main" id="{F411E5C5-2FB2-4B2D-BB70-AED20D9FF7B6}"/>
              </a:ext>
            </a:extLst>
          </p:cNvPr>
          <p:cNvSpPr txBox="1"/>
          <p:nvPr/>
        </p:nvSpPr>
        <p:spPr>
          <a:xfrm>
            <a:off x="304346" y="1751418"/>
            <a:ext cx="3441032" cy="523220"/>
          </a:xfrm>
          <a:prstGeom prst="rect">
            <a:avLst/>
          </a:prstGeom>
          <a:noFill/>
        </p:spPr>
        <p:txBody>
          <a:bodyPr wrap="square" rtlCol="0">
            <a:spAutoFit/>
          </a:bodyPr>
          <a:lstStyle/>
          <a:p>
            <a:r>
              <a:rPr lang="zh-CN" altLang="en-US" sz="2800" dirty="0"/>
              <a:t>图像像素值（</a:t>
            </a:r>
            <a:r>
              <a:rPr lang="en-US" altLang="zh-CN" sz="2800" dirty="0"/>
              <a:t>0-255</a:t>
            </a:r>
            <a:r>
              <a:rPr lang="zh-CN" altLang="en-US" sz="2800" dirty="0"/>
              <a:t>）</a:t>
            </a:r>
          </a:p>
        </p:txBody>
      </p:sp>
      <p:sp>
        <p:nvSpPr>
          <p:cNvPr id="12" name="文本框 11">
            <a:extLst>
              <a:ext uri="{FF2B5EF4-FFF2-40B4-BE49-F238E27FC236}">
                <a16:creationId xmlns:a16="http://schemas.microsoft.com/office/drawing/2014/main" id="{65340569-0CA1-4382-B082-B8C1AA248142}"/>
              </a:ext>
            </a:extLst>
          </p:cNvPr>
          <p:cNvSpPr txBox="1"/>
          <p:nvPr/>
        </p:nvSpPr>
        <p:spPr>
          <a:xfrm>
            <a:off x="4419600" y="1751317"/>
            <a:ext cx="2510588" cy="523220"/>
          </a:xfrm>
          <a:prstGeom prst="rect">
            <a:avLst/>
          </a:prstGeom>
          <a:noFill/>
        </p:spPr>
        <p:txBody>
          <a:bodyPr wrap="square" rtlCol="0">
            <a:spAutoFit/>
          </a:bodyPr>
          <a:lstStyle/>
          <a:p>
            <a:r>
              <a:rPr lang="zh-CN" altLang="en-US" sz="2800" dirty="0"/>
              <a:t>高斯权重矩阵</a:t>
            </a:r>
            <a:endParaRPr lang="en-US" altLang="zh-CN" sz="2800" dirty="0"/>
          </a:p>
        </p:txBody>
      </p:sp>
      <p:pic>
        <p:nvPicPr>
          <p:cNvPr id="8" name="图片 7">
            <a:extLst>
              <a:ext uri="{FF2B5EF4-FFF2-40B4-BE49-F238E27FC236}">
                <a16:creationId xmlns:a16="http://schemas.microsoft.com/office/drawing/2014/main" id="{9BB40867-BB31-4F39-A669-D1A2F7665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146" y="2291593"/>
            <a:ext cx="4410691" cy="2448267"/>
          </a:xfrm>
          <a:prstGeom prst="rect">
            <a:avLst/>
          </a:prstGeom>
        </p:spPr>
      </p:pic>
      <p:sp>
        <p:nvSpPr>
          <p:cNvPr id="14" name="文本框 13">
            <a:extLst>
              <a:ext uri="{FF2B5EF4-FFF2-40B4-BE49-F238E27FC236}">
                <a16:creationId xmlns:a16="http://schemas.microsoft.com/office/drawing/2014/main" id="{65C96730-4B5F-462F-A4FC-F70DA60116C3}"/>
              </a:ext>
            </a:extLst>
          </p:cNvPr>
          <p:cNvSpPr txBox="1"/>
          <p:nvPr/>
        </p:nvSpPr>
        <p:spPr>
          <a:xfrm>
            <a:off x="8949232" y="1751317"/>
            <a:ext cx="1656518" cy="523220"/>
          </a:xfrm>
          <a:prstGeom prst="rect">
            <a:avLst/>
          </a:prstGeom>
          <a:noFill/>
        </p:spPr>
        <p:txBody>
          <a:bodyPr wrap="square" rtlCol="0">
            <a:spAutoFit/>
          </a:bodyPr>
          <a:lstStyle/>
          <a:p>
            <a:r>
              <a:rPr lang="zh-CN" altLang="en-US" sz="2800" dirty="0"/>
              <a:t>矩阵点乘</a:t>
            </a:r>
            <a:endParaRPr lang="en-US" altLang="zh-CN" sz="2800" dirty="0"/>
          </a:p>
        </p:txBody>
      </p:sp>
      <p:sp>
        <p:nvSpPr>
          <p:cNvPr id="13" name="文本框 12">
            <a:extLst>
              <a:ext uri="{FF2B5EF4-FFF2-40B4-BE49-F238E27FC236}">
                <a16:creationId xmlns:a16="http://schemas.microsoft.com/office/drawing/2014/main" id="{5E34D980-96F3-4302-9227-20756569E137}"/>
              </a:ext>
            </a:extLst>
          </p:cNvPr>
          <p:cNvSpPr txBox="1"/>
          <p:nvPr/>
        </p:nvSpPr>
        <p:spPr>
          <a:xfrm>
            <a:off x="834190" y="4854639"/>
            <a:ext cx="10988842" cy="196566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t>将这</a:t>
            </a:r>
            <a:r>
              <a:rPr lang="en-US" altLang="zh-CN" sz="2800" dirty="0"/>
              <a:t>9</a:t>
            </a:r>
            <a:r>
              <a:rPr lang="zh-CN" altLang="en-US" sz="2800" dirty="0"/>
              <a:t>个值加起来，就是中心点的高斯模糊的值。</a:t>
            </a:r>
          </a:p>
          <a:p>
            <a:pPr marL="457200" indent="-457200">
              <a:lnSpc>
                <a:spcPct val="150000"/>
              </a:lnSpc>
              <a:buFont typeface="Arial" panose="020B0604020202020204" pitchFamily="34" charset="0"/>
              <a:buChar char="•"/>
            </a:pPr>
            <a:r>
              <a:rPr lang="zh-CN" altLang="en-US" sz="2800" dirty="0"/>
              <a:t>对所有点重复这个过程，就得到了高斯模糊后的图像。</a:t>
            </a:r>
            <a:endParaRPr lang="en-US" altLang="zh-CN" sz="2800" dirty="0"/>
          </a:p>
          <a:p>
            <a:pPr marL="457200" indent="-457200">
              <a:lnSpc>
                <a:spcPct val="150000"/>
              </a:lnSpc>
              <a:buFont typeface="Arial" panose="020B0604020202020204" pitchFamily="34" charset="0"/>
              <a:buChar char="•"/>
            </a:pPr>
            <a:r>
              <a:rPr lang="zh-CN" altLang="en-US" sz="2800" dirty="0"/>
              <a:t>如果原图是彩色图片，可以对</a:t>
            </a:r>
            <a:r>
              <a:rPr lang="en-US" altLang="zh-CN" sz="2800" dirty="0"/>
              <a:t>RGB</a:t>
            </a:r>
            <a:r>
              <a:rPr lang="zh-CN" altLang="en-US" sz="2800" dirty="0"/>
              <a:t>三个通道分别做高斯模糊。</a:t>
            </a:r>
          </a:p>
        </p:txBody>
      </p:sp>
    </p:spTree>
    <p:extLst>
      <p:ext uri="{BB962C8B-B14F-4D97-AF65-F5344CB8AC3E}">
        <p14:creationId xmlns:p14="http://schemas.microsoft.com/office/powerpoint/2010/main" val="5193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gauss_sigma2_hsize30.jpg">
            <a:extLst>
              <a:ext uri="{FF2B5EF4-FFF2-40B4-BE49-F238E27FC236}">
                <a16:creationId xmlns:a16="http://schemas.microsoft.com/office/drawing/2014/main" id="{06BDC358-4C78-45EA-8850-FED6C5AA9030}"/>
              </a:ext>
            </a:extLst>
          </p:cNvPr>
          <p:cNvPicPr>
            <a:picLocks noChangeAspect="1"/>
          </p:cNvPicPr>
          <p:nvPr/>
        </p:nvPicPr>
        <p:blipFill>
          <a:blip r:embed="rId3" cstate="print"/>
          <a:srcRect/>
          <a:stretch>
            <a:fillRect/>
          </a:stretch>
        </p:blipFill>
        <p:spPr bwMode="auto">
          <a:xfrm>
            <a:off x="2263334" y="2663669"/>
            <a:ext cx="3843337" cy="2376488"/>
          </a:xfrm>
          <a:prstGeom prst="rect">
            <a:avLst/>
          </a:prstGeom>
          <a:noFill/>
          <a:ln w="9525">
            <a:noFill/>
            <a:miter lim="800000"/>
            <a:headEnd/>
            <a:tailEnd/>
          </a:ln>
        </p:spPr>
      </p:pic>
      <p:pic>
        <p:nvPicPr>
          <p:cNvPr id="3" name="Picture 14" descr="gauss_sigma5_hsize30.jpg">
            <a:extLst>
              <a:ext uri="{FF2B5EF4-FFF2-40B4-BE49-F238E27FC236}">
                <a16:creationId xmlns:a16="http://schemas.microsoft.com/office/drawing/2014/main" id="{7836E67A-D077-45D4-B313-4F0AB1ADC148}"/>
              </a:ext>
            </a:extLst>
          </p:cNvPr>
          <p:cNvPicPr>
            <a:picLocks noChangeAspect="1"/>
          </p:cNvPicPr>
          <p:nvPr/>
        </p:nvPicPr>
        <p:blipFill>
          <a:blip r:embed="rId4" cstate="print"/>
          <a:srcRect/>
          <a:stretch>
            <a:fillRect/>
          </a:stretch>
        </p:blipFill>
        <p:spPr bwMode="auto">
          <a:xfrm>
            <a:off x="6537638" y="2663670"/>
            <a:ext cx="3843338" cy="2376487"/>
          </a:xfrm>
          <a:prstGeom prst="rect">
            <a:avLst/>
          </a:prstGeom>
          <a:noFill/>
          <a:ln w="9525">
            <a:noFill/>
            <a:miter lim="800000"/>
            <a:headEnd/>
            <a:tailEnd/>
          </a:ln>
        </p:spPr>
      </p:pic>
      <p:sp>
        <p:nvSpPr>
          <p:cNvPr id="4" name="TextBox 13">
            <a:extLst>
              <a:ext uri="{FF2B5EF4-FFF2-40B4-BE49-F238E27FC236}">
                <a16:creationId xmlns:a16="http://schemas.microsoft.com/office/drawing/2014/main" id="{1F130F2F-79EB-4539-ABA1-5DAADEAFE25B}"/>
              </a:ext>
            </a:extLst>
          </p:cNvPr>
          <p:cNvSpPr txBox="1">
            <a:spLocks noChangeArrowheads="1"/>
          </p:cNvSpPr>
          <p:nvPr/>
        </p:nvSpPr>
        <p:spPr bwMode="auto">
          <a:xfrm>
            <a:off x="3090798" y="5040157"/>
            <a:ext cx="2154238" cy="954107"/>
          </a:xfrm>
          <a:prstGeom prst="rect">
            <a:avLst/>
          </a:prstGeom>
          <a:noFill/>
          <a:ln w="9525">
            <a:noFill/>
            <a:miter lim="800000"/>
            <a:headEnd/>
            <a:tailEnd/>
          </a:ln>
        </p:spPr>
        <p:txBody>
          <a:bodyPr>
            <a:spAutoFit/>
          </a:bodyPr>
          <a:lstStyle/>
          <a:p>
            <a:pPr algn="ctr"/>
            <a:r>
              <a:rPr lang="el-GR" sz="2800" b="0" dirty="0"/>
              <a:t>σ</a:t>
            </a:r>
            <a:r>
              <a:rPr lang="en-US" sz="2800" b="0" dirty="0"/>
              <a:t> = 2 </a:t>
            </a:r>
            <a:endParaRPr lang="en-US" sz="2800" dirty="0"/>
          </a:p>
          <a:p>
            <a:pPr algn="ctr"/>
            <a:r>
              <a:rPr lang="en-US" sz="2800" b="0" dirty="0"/>
              <a:t> 30 x 30 </a:t>
            </a:r>
          </a:p>
        </p:txBody>
      </p:sp>
      <p:sp>
        <p:nvSpPr>
          <p:cNvPr id="5" name="TextBox 13">
            <a:extLst>
              <a:ext uri="{FF2B5EF4-FFF2-40B4-BE49-F238E27FC236}">
                <a16:creationId xmlns:a16="http://schemas.microsoft.com/office/drawing/2014/main" id="{AB7E6F84-6153-4227-A77A-E16D3AC09000}"/>
              </a:ext>
            </a:extLst>
          </p:cNvPr>
          <p:cNvSpPr txBox="1">
            <a:spLocks noChangeArrowheads="1"/>
          </p:cNvSpPr>
          <p:nvPr/>
        </p:nvSpPr>
        <p:spPr bwMode="auto">
          <a:xfrm>
            <a:off x="7382188" y="5040157"/>
            <a:ext cx="2154238" cy="954107"/>
          </a:xfrm>
          <a:prstGeom prst="rect">
            <a:avLst/>
          </a:prstGeom>
          <a:noFill/>
          <a:ln w="9525">
            <a:noFill/>
            <a:miter lim="800000"/>
            <a:headEnd/>
            <a:tailEnd/>
          </a:ln>
        </p:spPr>
        <p:txBody>
          <a:bodyPr>
            <a:spAutoFit/>
          </a:bodyPr>
          <a:lstStyle/>
          <a:p>
            <a:pPr algn="ctr"/>
            <a:r>
              <a:rPr lang="el-GR" sz="2800" b="0" dirty="0"/>
              <a:t>σ</a:t>
            </a:r>
            <a:r>
              <a:rPr lang="en-US" sz="2800" b="0" dirty="0"/>
              <a:t> = 25</a:t>
            </a:r>
            <a:endParaRPr lang="en-US" sz="2800" dirty="0"/>
          </a:p>
          <a:p>
            <a:pPr algn="ctr"/>
            <a:r>
              <a:rPr lang="en-US" sz="2800" b="0" dirty="0"/>
              <a:t> 30 x 30 </a:t>
            </a:r>
          </a:p>
        </p:txBody>
      </p:sp>
      <p:sp>
        <p:nvSpPr>
          <p:cNvPr id="6" name="文本框 5">
            <a:extLst>
              <a:ext uri="{FF2B5EF4-FFF2-40B4-BE49-F238E27FC236}">
                <a16:creationId xmlns:a16="http://schemas.microsoft.com/office/drawing/2014/main" id="{405F0BF0-5193-4942-A34D-731B1C8B87ED}"/>
              </a:ext>
            </a:extLst>
          </p:cNvPr>
          <p:cNvSpPr txBox="1"/>
          <p:nvPr/>
        </p:nvSpPr>
        <p:spPr>
          <a:xfrm>
            <a:off x="4751413" y="696026"/>
            <a:ext cx="6113163" cy="461665"/>
          </a:xfrm>
          <a:prstGeom prst="rect">
            <a:avLst/>
          </a:prstGeom>
          <a:noFill/>
        </p:spPr>
        <p:txBody>
          <a:bodyPr wrap="square" rtlCol="0">
            <a:spAutoFit/>
          </a:bodyPr>
          <a:lstStyle/>
          <a:p>
            <a:r>
              <a:rPr lang="zh-CN" altLang="en-US" sz="2400" dirty="0"/>
              <a:t>方差</a:t>
            </a:r>
            <a:r>
              <a:rPr lang="el-GR" altLang="zh-CN" sz="2400" b="0" dirty="0"/>
              <a:t>σ</a:t>
            </a:r>
            <a:r>
              <a:rPr lang="en-US" altLang="zh-CN" sz="2400" dirty="0"/>
              <a:t> </a:t>
            </a:r>
            <a:r>
              <a:rPr lang="zh-CN" altLang="en-US" sz="2400" dirty="0"/>
              <a:t>决定平滑程度</a:t>
            </a:r>
          </a:p>
        </p:txBody>
      </p:sp>
      <p:pic>
        <p:nvPicPr>
          <p:cNvPr id="8" name="图片 7">
            <a:extLst>
              <a:ext uri="{FF2B5EF4-FFF2-40B4-BE49-F238E27FC236}">
                <a16:creationId xmlns:a16="http://schemas.microsoft.com/office/drawing/2014/main" id="{04BD7BAC-3AFA-4139-BF0C-A5B9679720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4562" y="1291468"/>
            <a:ext cx="5144218" cy="1238423"/>
          </a:xfrm>
          <a:prstGeom prst="rect">
            <a:avLst/>
          </a:prstGeom>
        </p:spPr>
      </p:pic>
    </p:spTree>
    <p:extLst>
      <p:ext uri="{BB962C8B-B14F-4D97-AF65-F5344CB8AC3E}">
        <p14:creationId xmlns:p14="http://schemas.microsoft.com/office/powerpoint/2010/main" val="249269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6" descr="filter_sigma1_size30.jpg">
            <a:extLst>
              <a:ext uri="{FF2B5EF4-FFF2-40B4-BE49-F238E27FC236}">
                <a16:creationId xmlns:a16="http://schemas.microsoft.com/office/drawing/2014/main" id="{B7B0C2B8-384B-4002-90B6-D66B42AA71B5}"/>
              </a:ext>
            </a:extLst>
          </p:cNvPr>
          <p:cNvPicPr>
            <a:picLocks noChangeAspect="1"/>
          </p:cNvPicPr>
          <p:nvPr/>
        </p:nvPicPr>
        <p:blipFill>
          <a:blip r:embed="rId2" cstate="print"/>
          <a:srcRect/>
          <a:stretch>
            <a:fillRect/>
          </a:stretch>
        </p:blipFill>
        <p:spPr bwMode="auto">
          <a:xfrm>
            <a:off x="2005819" y="3355975"/>
            <a:ext cx="1449388" cy="1036638"/>
          </a:xfrm>
          <a:prstGeom prst="rect">
            <a:avLst/>
          </a:prstGeom>
          <a:noFill/>
          <a:ln w="9525">
            <a:noFill/>
            <a:miter lim="800000"/>
            <a:headEnd/>
            <a:tailEnd/>
          </a:ln>
        </p:spPr>
      </p:pic>
      <p:pic>
        <p:nvPicPr>
          <p:cNvPr id="3" name="Picture 27" descr="filter_sigma4_size30.jpg">
            <a:extLst>
              <a:ext uri="{FF2B5EF4-FFF2-40B4-BE49-F238E27FC236}">
                <a16:creationId xmlns:a16="http://schemas.microsoft.com/office/drawing/2014/main" id="{D57CD660-95FD-487C-A9E2-D90E6186DB4F}"/>
              </a:ext>
            </a:extLst>
          </p:cNvPr>
          <p:cNvPicPr>
            <a:picLocks noChangeAspect="1"/>
          </p:cNvPicPr>
          <p:nvPr/>
        </p:nvPicPr>
        <p:blipFill>
          <a:blip r:embed="rId3" cstate="print"/>
          <a:srcRect/>
          <a:stretch>
            <a:fillRect/>
          </a:stretch>
        </p:blipFill>
        <p:spPr bwMode="auto">
          <a:xfrm>
            <a:off x="5036357" y="3392488"/>
            <a:ext cx="1449387" cy="1036637"/>
          </a:xfrm>
          <a:prstGeom prst="rect">
            <a:avLst/>
          </a:prstGeom>
          <a:noFill/>
          <a:ln w="9525">
            <a:noFill/>
            <a:miter lim="800000"/>
            <a:headEnd/>
            <a:tailEnd/>
          </a:ln>
        </p:spPr>
      </p:pic>
      <p:pic>
        <p:nvPicPr>
          <p:cNvPr id="4" name="Picture 21" descr="filter_sigma10_size30.jpg">
            <a:extLst>
              <a:ext uri="{FF2B5EF4-FFF2-40B4-BE49-F238E27FC236}">
                <a16:creationId xmlns:a16="http://schemas.microsoft.com/office/drawing/2014/main" id="{F7B77232-F50C-454B-B822-9ED898310688}"/>
              </a:ext>
            </a:extLst>
          </p:cNvPr>
          <p:cNvPicPr>
            <a:picLocks noChangeAspect="1"/>
          </p:cNvPicPr>
          <p:nvPr/>
        </p:nvPicPr>
        <p:blipFill>
          <a:blip r:embed="rId4" cstate="print"/>
          <a:srcRect/>
          <a:stretch>
            <a:fillRect/>
          </a:stretch>
        </p:blipFill>
        <p:spPr bwMode="auto">
          <a:xfrm>
            <a:off x="8333594" y="3355975"/>
            <a:ext cx="1449388" cy="1036638"/>
          </a:xfrm>
          <a:prstGeom prst="rect">
            <a:avLst/>
          </a:prstGeom>
          <a:noFill/>
          <a:ln w="9525">
            <a:noFill/>
            <a:miter lim="800000"/>
            <a:headEnd/>
            <a:tailEnd/>
          </a:ln>
        </p:spPr>
      </p:pic>
      <p:pic>
        <p:nvPicPr>
          <p:cNvPr id="5" name="Picture 22" descr="blurred_sigma1.jpg">
            <a:extLst>
              <a:ext uri="{FF2B5EF4-FFF2-40B4-BE49-F238E27FC236}">
                <a16:creationId xmlns:a16="http://schemas.microsoft.com/office/drawing/2014/main" id="{3D5B24BE-83FB-4783-BD0F-06727A3656B5}"/>
              </a:ext>
            </a:extLst>
          </p:cNvPr>
          <p:cNvPicPr>
            <a:picLocks noChangeAspect="1"/>
          </p:cNvPicPr>
          <p:nvPr/>
        </p:nvPicPr>
        <p:blipFill>
          <a:blip r:embed="rId5" cstate="print"/>
          <a:srcRect l="12660" t="6389" r="12981" b="12152"/>
          <a:stretch>
            <a:fillRect/>
          </a:stretch>
        </p:blipFill>
        <p:spPr bwMode="auto">
          <a:xfrm>
            <a:off x="1413682" y="1566863"/>
            <a:ext cx="2527300" cy="1862137"/>
          </a:xfrm>
          <a:prstGeom prst="rect">
            <a:avLst/>
          </a:prstGeom>
          <a:noFill/>
          <a:ln w="9525">
            <a:noFill/>
            <a:miter lim="800000"/>
            <a:headEnd/>
            <a:tailEnd/>
          </a:ln>
        </p:spPr>
      </p:pic>
      <p:pic>
        <p:nvPicPr>
          <p:cNvPr id="6" name="Picture 23" descr="blurred_sigma4.jpg">
            <a:extLst>
              <a:ext uri="{FF2B5EF4-FFF2-40B4-BE49-F238E27FC236}">
                <a16:creationId xmlns:a16="http://schemas.microsoft.com/office/drawing/2014/main" id="{85D1D377-15BE-4853-9375-6428573BE499}"/>
              </a:ext>
            </a:extLst>
          </p:cNvPr>
          <p:cNvPicPr>
            <a:picLocks noChangeAspect="1"/>
          </p:cNvPicPr>
          <p:nvPr/>
        </p:nvPicPr>
        <p:blipFill>
          <a:blip r:embed="rId6" cstate="print"/>
          <a:srcRect l="12892" t="4791" r="11906" b="12152"/>
          <a:stretch>
            <a:fillRect/>
          </a:stretch>
        </p:blipFill>
        <p:spPr bwMode="auto">
          <a:xfrm>
            <a:off x="4452157" y="1530350"/>
            <a:ext cx="2555875" cy="1898650"/>
          </a:xfrm>
          <a:prstGeom prst="rect">
            <a:avLst/>
          </a:prstGeom>
          <a:noFill/>
          <a:ln w="9525">
            <a:noFill/>
            <a:miter lim="800000"/>
            <a:headEnd/>
            <a:tailEnd/>
          </a:ln>
        </p:spPr>
      </p:pic>
      <p:pic>
        <p:nvPicPr>
          <p:cNvPr id="7" name="Picture 25" descr="blurred_sigma10.jpg">
            <a:extLst>
              <a:ext uri="{FF2B5EF4-FFF2-40B4-BE49-F238E27FC236}">
                <a16:creationId xmlns:a16="http://schemas.microsoft.com/office/drawing/2014/main" id="{A4B3C775-3EB0-45AF-B5A2-67555AF128A7}"/>
              </a:ext>
            </a:extLst>
          </p:cNvPr>
          <p:cNvPicPr>
            <a:picLocks noChangeAspect="1"/>
          </p:cNvPicPr>
          <p:nvPr/>
        </p:nvPicPr>
        <p:blipFill>
          <a:blip r:embed="rId7" cstate="print"/>
          <a:srcRect l="11816" t="4791" r="12981" b="12152"/>
          <a:stretch>
            <a:fillRect/>
          </a:stretch>
        </p:blipFill>
        <p:spPr bwMode="auto">
          <a:xfrm>
            <a:off x="7701769" y="1530350"/>
            <a:ext cx="2555875" cy="1898650"/>
          </a:xfrm>
          <a:prstGeom prst="rect">
            <a:avLst/>
          </a:prstGeom>
          <a:noFill/>
          <a:ln w="9525">
            <a:noFill/>
            <a:miter lim="800000"/>
            <a:headEnd/>
            <a:tailEnd/>
          </a:ln>
        </p:spPr>
      </p:pic>
      <p:sp>
        <p:nvSpPr>
          <p:cNvPr id="8" name="Text Box 10">
            <a:extLst>
              <a:ext uri="{FF2B5EF4-FFF2-40B4-BE49-F238E27FC236}">
                <a16:creationId xmlns:a16="http://schemas.microsoft.com/office/drawing/2014/main" id="{88ED976B-9031-48B8-9DE9-34508F99841B}"/>
              </a:ext>
            </a:extLst>
          </p:cNvPr>
          <p:cNvSpPr txBox="1">
            <a:spLocks noChangeArrowheads="1"/>
          </p:cNvSpPr>
          <p:nvPr/>
        </p:nvSpPr>
        <p:spPr bwMode="auto">
          <a:xfrm>
            <a:off x="6935007" y="2187575"/>
            <a:ext cx="1908175" cy="701675"/>
          </a:xfrm>
          <a:prstGeom prst="rect">
            <a:avLst/>
          </a:prstGeom>
          <a:noFill/>
          <a:ln w="9525">
            <a:noFill/>
            <a:miter lim="800000"/>
            <a:headEnd/>
            <a:tailEnd/>
          </a:ln>
        </p:spPr>
        <p:txBody>
          <a:bodyPr>
            <a:spAutoFit/>
          </a:bodyPr>
          <a:lstStyle/>
          <a:p>
            <a:pPr>
              <a:spcBef>
                <a:spcPct val="50000"/>
              </a:spcBef>
            </a:pPr>
            <a:r>
              <a:rPr lang="en-US" sz="4000"/>
              <a:t>…</a:t>
            </a:r>
          </a:p>
        </p:txBody>
      </p:sp>
      <p:sp>
        <p:nvSpPr>
          <p:cNvPr id="9" name="TextBox 13">
            <a:extLst>
              <a:ext uri="{FF2B5EF4-FFF2-40B4-BE49-F238E27FC236}">
                <a16:creationId xmlns:a16="http://schemas.microsoft.com/office/drawing/2014/main" id="{003BAA7A-E5A2-4C14-9DFB-D586847D5D26}"/>
              </a:ext>
            </a:extLst>
          </p:cNvPr>
          <p:cNvSpPr txBox="1">
            <a:spLocks noChangeArrowheads="1"/>
          </p:cNvSpPr>
          <p:nvPr/>
        </p:nvSpPr>
        <p:spPr bwMode="auto">
          <a:xfrm>
            <a:off x="1600213" y="4814083"/>
            <a:ext cx="2154238" cy="954107"/>
          </a:xfrm>
          <a:prstGeom prst="rect">
            <a:avLst/>
          </a:prstGeom>
          <a:noFill/>
          <a:ln w="9525">
            <a:noFill/>
            <a:miter lim="800000"/>
            <a:headEnd/>
            <a:tailEnd/>
          </a:ln>
        </p:spPr>
        <p:txBody>
          <a:bodyPr>
            <a:spAutoFit/>
          </a:bodyPr>
          <a:lstStyle/>
          <a:p>
            <a:pPr algn="ctr"/>
            <a:r>
              <a:rPr lang="el-GR" sz="2800" b="0" dirty="0"/>
              <a:t>σ</a:t>
            </a:r>
            <a:r>
              <a:rPr lang="en-US" sz="2800" b="0" dirty="0"/>
              <a:t> = 1 </a:t>
            </a:r>
            <a:endParaRPr lang="en-US" sz="2800" dirty="0"/>
          </a:p>
          <a:p>
            <a:pPr algn="ctr"/>
            <a:r>
              <a:rPr lang="en-US" sz="2800" b="0" dirty="0"/>
              <a:t> 30 x 30 </a:t>
            </a:r>
          </a:p>
        </p:txBody>
      </p:sp>
      <p:sp>
        <p:nvSpPr>
          <p:cNvPr id="10" name="TextBox 13">
            <a:extLst>
              <a:ext uri="{FF2B5EF4-FFF2-40B4-BE49-F238E27FC236}">
                <a16:creationId xmlns:a16="http://schemas.microsoft.com/office/drawing/2014/main" id="{C371223C-E3F5-4FF5-992D-B661DE88BE83}"/>
              </a:ext>
            </a:extLst>
          </p:cNvPr>
          <p:cNvSpPr txBox="1">
            <a:spLocks noChangeArrowheads="1"/>
          </p:cNvSpPr>
          <p:nvPr/>
        </p:nvSpPr>
        <p:spPr bwMode="auto">
          <a:xfrm>
            <a:off x="4652975" y="4906281"/>
            <a:ext cx="2154238" cy="954107"/>
          </a:xfrm>
          <a:prstGeom prst="rect">
            <a:avLst/>
          </a:prstGeom>
          <a:noFill/>
          <a:ln w="9525">
            <a:noFill/>
            <a:miter lim="800000"/>
            <a:headEnd/>
            <a:tailEnd/>
          </a:ln>
        </p:spPr>
        <p:txBody>
          <a:bodyPr>
            <a:spAutoFit/>
          </a:bodyPr>
          <a:lstStyle/>
          <a:p>
            <a:pPr algn="ctr"/>
            <a:r>
              <a:rPr lang="el-GR" sz="2800" b="0" dirty="0"/>
              <a:t>σ</a:t>
            </a:r>
            <a:r>
              <a:rPr lang="en-US" sz="2800" b="0" dirty="0"/>
              <a:t> = </a:t>
            </a:r>
            <a:r>
              <a:rPr lang="en-US" sz="2800" dirty="0"/>
              <a:t>4</a:t>
            </a:r>
          </a:p>
          <a:p>
            <a:pPr algn="ctr"/>
            <a:r>
              <a:rPr lang="en-US" sz="2800" b="0" dirty="0"/>
              <a:t> 30 x 30 </a:t>
            </a:r>
          </a:p>
        </p:txBody>
      </p:sp>
      <p:sp>
        <p:nvSpPr>
          <p:cNvPr id="11" name="TextBox 13">
            <a:extLst>
              <a:ext uri="{FF2B5EF4-FFF2-40B4-BE49-F238E27FC236}">
                <a16:creationId xmlns:a16="http://schemas.microsoft.com/office/drawing/2014/main" id="{F0105113-D9E0-4192-A91C-3E2DCD9C9ACE}"/>
              </a:ext>
            </a:extLst>
          </p:cNvPr>
          <p:cNvSpPr txBox="1">
            <a:spLocks noChangeArrowheads="1"/>
          </p:cNvSpPr>
          <p:nvPr/>
        </p:nvSpPr>
        <p:spPr bwMode="auto">
          <a:xfrm>
            <a:off x="7889094" y="4906282"/>
            <a:ext cx="2154238" cy="954107"/>
          </a:xfrm>
          <a:prstGeom prst="rect">
            <a:avLst/>
          </a:prstGeom>
          <a:noFill/>
          <a:ln w="9525">
            <a:noFill/>
            <a:miter lim="800000"/>
            <a:headEnd/>
            <a:tailEnd/>
          </a:ln>
        </p:spPr>
        <p:txBody>
          <a:bodyPr>
            <a:spAutoFit/>
          </a:bodyPr>
          <a:lstStyle/>
          <a:p>
            <a:pPr algn="ctr"/>
            <a:r>
              <a:rPr lang="el-GR" sz="2800" b="0" dirty="0"/>
              <a:t>σ</a:t>
            </a:r>
            <a:r>
              <a:rPr lang="en-US" sz="2800" b="0" dirty="0"/>
              <a:t> = 10</a:t>
            </a:r>
            <a:endParaRPr lang="en-US" sz="2800" dirty="0"/>
          </a:p>
          <a:p>
            <a:pPr algn="ctr"/>
            <a:r>
              <a:rPr lang="en-US" sz="2800" b="0" dirty="0"/>
              <a:t> 30 x 30 </a:t>
            </a:r>
          </a:p>
        </p:txBody>
      </p:sp>
    </p:spTree>
    <p:extLst>
      <p:ext uri="{BB962C8B-B14F-4D97-AF65-F5344CB8AC3E}">
        <p14:creationId xmlns:p14="http://schemas.microsoft.com/office/powerpoint/2010/main" val="66277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67"/>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zh-CN" altLang="en-US" dirty="0"/>
              <a:t>滤波过程中对边缘的处理</a:t>
            </a:r>
            <a:r>
              <a:rPr lang="en" dirty="0"/>
              <a:t>?  </a:t>
            </a:r>
            <a:endParaRPr dirty="0"/>
          </a:p>
        </p:txBody>
      </p:sp>
      <p:sp>
        <p:nvSpPr>
          <p:cNvPr id="1467" name="Google Shape;1467;p67"/>
          <p:cNvSpPr txBox="1">
            <a:spLocks noGrp="1"/>
          </p:cNvSpPr>
          <p:nvPr>
            <p:ph type="body" idx="1"/>
          </p:nvPr>
        </p:nvSpPr>
        <p:spPr>
          <a:xfrm>
            <a:off x="415600" y="1074333"/>
            <a:ext cx="11360800" cy="5017600"/>
          </a:xfrm>
          <a:prstGeom prst="rect">
            <a:avLst/>
          </a:prstGeom>
        </p:spPr>
        <p:txBody>
          <a:bodyPr spcFirstLastPara="1" vert="horz" wrap="square" lIns="121900" tIns="121900" rIns="121900" bIns="121900" rtlCol="0" anchor="t" anchorCtr="0">
            <a:noAutofit/>
          </a:bodyPr>
          <a:lstStyle/>
          <a:p>
            <a:pPr marL="0" indent="0">
              <a:spcBef>
                <a:spcPts val="2133"/>
              </a:spcBef>
              <a:buNone/>
            </a:pPr>
            <a:r>
              <a:rPr lang="zh-CN" altLang="en-US" dirty="0"/>
              <a:t>选项一</a:t>
            </a:r>
            <a:r>
              <a:rPr lang="en" dirty="0"/>
              <a:t>: </a:t>
            </a:r>
            <a:r>
              <a:rPr lang="zh-CN" altLang="en-US" dirty="0"/>
              <a:t>不做任何处理。（图像滤波（卷积）后会变小）</a:t>
            </a:r>
            <a:r>
              <a:rPr lang="en" dirty="0"/>
              <a:t>  </a:t>
            </a:r>
          </a:p>
          <a:p>
            <a:pPr marL="0" indent="0">
              <a:spcBef>
                <a:spcPts val="2133"/>
              </a:spcBef>
              <a:buNone/>
            </a:pPr>
            <a:r>
              <a:rPr lang="zh-CN" altLang="en-US" dirty="0"/>
              <a:t>选项二</a:t>
            </a:r>
            <a:r>
              <a:rPr lang="en" dirty="0"/>
              <a:t>: </a:t>
            </a:r>
            <a:r>
              <a:rPr lang="zh-CN" altLang="en-US" dirty="0"/>
              <a:t>对原图像四周填充额外的行或列，使用不同的策略填充。（可保持图像大小不变）</a:t>
            </a:r>
            <a:endParaRPr dirty="0"/>
          </a:p>
        </p:txBody>
      </p:sp>
      <p:pic>
        <p:nvPicPr>
          <p:cNvPr id="1468" name="Google Shape;1468;p67"/>
          <p:cNvPicPr preferRelativeResize="0"/>
          <p:nvPr/>
        </p:nvPicPr>
        <p:blipFill>
          <a:blip r:embed="rId3">
            <a:alphaModFix/>
          </a:blip>
          <a:stretch>
            <a:fillRect/>
          </a:stretch>
        </p:blipFill>
        <p:spPr>
          <a:xfrm>
            <a:off x="944732" y="3035079"/>
            <a:ext cx="10302535" cy="2222067"/>
          </a:xfrm>
          <a:prstGeom prst="rect">
            <a:avLst/>
          </a:prstGeom>
          <a:noFill/>
          <a:ln>
            <a:noFill/>
          </a:ln>
        </p:spPr>
      </p:pic>
      <p:sp>
        <p:nvSpPr>
          <p:cNvPr id="2" name="文本框 1">
            <a:extLst>
              <a:ext uri="{FF2B5EF4-FFF2-40B4-BE49-F238E27FC236}">
                <a16:creationId xmlns:a16="http://schemas.microsoft.com/office/drawing/2014/main" id="{F9D272BF-7EEF-4405-8DBD-D87A1F62EBA7}"/>
              </a:ext>
            </a:extLst>
          </p:cNvPr>
          <p:cNvSpPr txBox="1"/>
          <p:nvPr/>
        </p:nvSpPr>
        <p:spPr>
          <a:xfrm>
            <a:off x="944732" y="5101373"/>
            <a:ext cx="10331116" cy="1569660"/>
          </a:xfrm>
          <a:prstGeom prst="rect">
            <a:avLst/>
          </a:prstGeom>
          <a:noFill/>
        </p:spPr>
        <p:txBody>
          <a:bodyPr wrap="square" rtlCol="0">
            <a:spAutoFit/>
          </a:bodyPr>
          <a:lstStyle/>
          <a:p>
            <a:r>
              <a:rPr lang="en-US" altLang="zh-CN" sz="2400" dirty="0"/>
              <a:t>Zero: </a:t>
            </a:r>
            <a:r>
              <a:rPr lang="zh-CN" altLang="en-US" sz="2400" dirty="0"/>
              <a:t>填充</a:t>
            </a:r>
            <a:r>
              <a:rPr lang="en-US" altLang="zh-CN" sz="2400" dirty="0"/>
              <a:t>0</a:t>
            </a:r>
            <a:r>
              <a:rPr lang="zh-CN" altLang="en-US" sz="2400" dirty="0"/>
              <a:t>。</a:t>
            </a:r>
          </a:p>
          <a:p>
            <a:r>
              <a:rPr lang="en-US" altLang="zh-CN" sz="2400" dirty="0"/>
              <a:t>Clamp</a:t>
            </a:r>
            <a:r>
              <a:rPr lang="zh-CN" altLang="en-US" sz="2400" dirty="0"/>
              <a:t>：夹取填塞，不断地复制边缘像素的值。</a:t>
            </a:r>
          </a:p>
          <a:p>
            <a:r>
              <a:rPr lang="en-US" altLang="zh-CN" sz="2400" dirty="0"/>
              <a:t>Mirror</a:t>
            </a:r>
            <a:r>
              <a:rPr lang="zh-CN" altLang="en-US" sz="2400" dirty="0"/>
              <a:t>：镜像填塞，像素围绕图像边界进行镜像反射。</a:t>
            </a:r>
          </a:p>
          <a:p>
            <a:r>
              <a:rPr lang="en-US" altLang="zh-CN" sz="2400" dirty="0"/>
              <a:t>Wrap</a:t>
            </a:r>
            <a:r>
              <a:rPr lang="zh-CN" altLang="en-US" sz="2400" dirty="0"/>
              <a:t>：重叠填塞，填充对边区域像素。</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129">
            <a:extLst>
              <a:ext uri="{FF2B5EF4-FFF2-40B4-BE49-F238E27FC236}">
                <a16:creationId xmlns:a16="http://schemas.microsoft.com/office/drawing/2014/main" id="{E1F7D1F8-6E71-4DA0-89A9-69E2C6303C2D}"/>
              </a:ext>
            </a:extLst>
          </p:cNvPr>
          <p:cNvGraphicFramePr>
            <a:graphicFrameLocks noGrp="1"/>
          </p:cNvGraphicFramePr>
          <p:nvPr>
            <p:extLst>
              <p:ext uri="{D42A27DB-BD31-4B8C-83A1-F6EECF244321}">
                <p14:modId xmlns:p14="http://schemas.microsoft.com/office/powerpoint/2010/main" val="3672674264"/>
              </p:ext>
            </p:extLst>
          </p:nvPr>
        </p:nvGraphicFramePr>
        <p:xfrm>
          <a:off x="8100649" y="2229647"/>
          <a:ext cx="2741600" cy="2518883"/>
        </p:xfrm>
        <a:graphic>
          <a:graphicData uri="http://schemas.openxmlformats.org/drawingml/2006/table">
            <a:tbl>
              <a:tblPr/>
              <a:tblGrid>
                <a:gridCol w="274646">
                  <a:extLst>
                    <a:ext uri="{9D8B030D-6E8A-4147-A177-3AD203B41FA5}">
                      <a16:colId xmlns:a16="http://schemas.microsoft.com/office/drawing/2014/main" val="20000"/>
                    </a:ext>
                  </a:extLst>
                </a:gridCol>
                <a:gridCol w="274646">
                  <a:extLst>
                    <a:ext uri="{9D8B030D-6E8A-4147-A177-3AD203B41FA5}">
                      <a16:colId xmlns:a16="http://schemas.microsoft.com/office/drawing/2014/main" val="20001"/>
                    </a:ext>
                  </a:extLst>
                </a:gridCol>
                <a:gridCol w="272216">
                  <a:extLst>
                    <a:ext uri="{9D8B030D-6E8A-4147-A177-3AD203B41FA5}">
                      <a16:colId xmlns:a16="http://schemas.microsoft.com/office/drawing/2014/main" val="20002"/>
                    </a:ext>
                  </a:extLst>
                </a:gridCol>
                <a:gridCol w="274646">
                  <a:extLst>
                    <a:ext uri="{9D8B030D-6E8A-4147-A177-3AD203B41FA5}">
                      <a16:colId xmlns:a16="http://schemas.microsoft.com/office/drawing/2014/main" val="20003"/>
                    </a:ext>
                  </a:extLst>
                </a:gridCol>
                <a:gridCol w="274646">
                  <a:extLst>
                    <a:ext uri="{9D8B030D-6E8A-4147-A177-3AD203B41FA5}">
                      <a16:colId xmlns:a16="http://schemas.microsoft.com/office/drawing/2014/main" val="20004"/>
                    </a:ext>
                  </a:extLst>
                </a:gridCol>
                <a:gridCol w="274646">
                  <a:extLst>
                    <a:ext uri="{9D8B030D-6E8A-4147-A177-3AD203B41FA5}">
                      <a16:colId xmlns:a16="http://schemas.microsoft.com/office/drawing/2014/main" val="20005"/>
                    </a:ext>
                  </a:extLst>
                </a:gridCol>
                <a:gridCol w="274646">
                  <a:extLst>
                    <a:ext uri="{9D8B030D-6E8A-4147-A177-3AD203B41FA5}">
                      <a16:colId xmlns:a16="http://schemas.microsoft.com/office/drawing/2014/main" val="20006"/>
                    </a:ext>
                  </a:extLst>
                </a:gridCol>
                <a:gridCol w="272216">
                  <a:extLst>
                    <a:ext uri="{9D8B030D-6E8A-4147-A177-3AD203B41FA5}">
                      <a16:colId xmlns:a16="http://schemas.microsoft.com/office/drawing/2014/main" val="20007"/>
                    </a:ext>
                  </a:extLst>
                </a:gridCol>
                <a:gridCol w="274646">
                  <a:extLst>
                    <a:ext uri="{9D8B030D-6E8A-4147-A177-3AD203B41FA5}">
                      <a16:colId xmlns:a16="http://schemas.microsoft.com/office/drawing/2014/main" val="20008"/>
                    </a:ext>
                  </a:extLst>
                </a:gridCol>
                <a:gridCol w="274646">
                  <a:extLst>
                    <a:ext uri="{9D8B030D-6E8A-4147-A177-3AD203B41FA5}">
                      <a16:colId xmlns:a16="http://schemas.microsoft.com/office/drawing/2014/main" val="20009"/>
                    </a:ext>
                  </a:extLst>
                </a:gridCol>
              </a:tblGrid>
              <a:tr h="241134">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443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617">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210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8123">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1617">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288">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9288">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9288">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9288">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 name="Picture 252" descr="txp_fig">
            <a:extLst>
              <a:ext uri="{FF2B5EF4-FFF2-40B4-BE49-F238E27FC236}">
                <a16:creationId xmlns:a16="http://schemas.microsoft.com/office/drawing/2014/main" id="{DF2D6B87-D5FE-41B0-BD25-8BFB1D7C0A8B}"/>
              </a:ext>
            </a:extLst>
          </p:cNvPr>
          <p:cNvPicPr>
            <a:picLocks noChangeAspect="1" noChangeArrowheads="1"/>
          </p:cNvPicPr>
          <p:nvPr>
            <p:custDataLst>
              <p:tags r:id="rId1"/>
            </p:custDataLst>
          </p:nvPr>
        </p:nvPicPr>
        <p:blipFill>
          <a:blip r:embed="rId9" cstate="print"/>
          <a:srcRect/>
          <a:stretch>
            <a:fillRect/>
          </a:stretch>
        </p:blipFill>
        <p:spPr bwMode="auto">
          <a:xfrm>
            <a:off x="8907099" y="1788322"/>
            <a:ext cx="1081087" cy="360363"/>
          </a:xfrm>
          <a:prstGeom prst="rect">
            <a:avLst/>
          </a:prstGeom>
          <a:noFill/>
          <a:ln w="9525">
            <a:noFill/>
            <a:miter lim="800000"/>
            <a:headEnd/>
            <a:tailEnd/>
          </a:ln>
        </p:spPr>
      </p:pic>
      <p:sp>
        <p:nvSpPr>
          <p:cNvPr id="4" name="Rectangle 253">
            <a:extLst>
              <a:ext uri="{FF2B5EF4-FFF2-40B4-BE49-F238E27FC236}">
                <a16:creationId xmlns:a16="http://schemas.microsoft.com/office/drawing/2014/main" id="{FBD35B7D-7D6A-47C0-ADA8-4E27D092C3F1}"/>
              </a:ext>
            </a:extLst>
          </p:cNvPr>
          <p:cNvSpPr>
            <a:spLocks noChangeArrowheads="1"/>
          </p:cNvSpPr>
          <p:nvPr/>
        </p:nvSpPr>
        <p:spPr bwMode="auto">
          <a:xfrm>
            <a:off x="9418274" y="2409035"/>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5" name="Group 503">
            <a:extLst>
              <a:ext uri="{FF2B5EF4-FFF2-40B4-BE49-F238E27FC236}">
                <a16:creationId xmlns:a16="http://schemas.microsoft.com/office/drawing/2014/main" id="{4CCAFBEC-79EC-40A0-9B9F-F268EF52E6B1}"/>
              </a:ext>
            </a:extLst>
          </p:cNvPr>
          <p:cNvGraphicFramePr>
            <a:graphicFrameLocks noGrp="1"/>
          </p:cNvGraphicFramePr>
          <p:nvPr>
            <p:extLst>
              <p:ext uri="{D42A27DB-BD31-4B8C-83A1-F6EECF244321}">
                <p14:modId xmlns:p14="http://schemas.microsoft.com/office/powerpoint/2010/main" val="389408179"/>
              </p:ext>
            </p:extLst>
          </p:nvPr>
        </p:nvGraphicFramePr>
        <p:xfrm>
          <a:off x="2188799" y="2153447"/>
          <a:ext cx="3140011" cy="2551105"/>
        </p:xfrm>
        <a:graphic>
          <a:graphicData uri="http://schemas.openxmlformats.org/drawingml/2006/table">
            <a:tbl>
              <a:tblPr/>
              <a:tblGrid>
                <a:gridCol w="314001">
                  <a:extLst>
                    <a:ext uri="{9D8B030D-6E8A-4147-A177-3AD203B41FA5}">
                      <a16:colId xmlns:a16="http://schemas.microsoft.com/office/drawing/2014/main" val="20000"/>
                    </a:ext>
                  </a:extLst>
                </a:gridCol>
                <a:gridCol w="314001">
                  <a:extLst>
                    <a:ext uri="{9D8B030D-6E8A-4147-A177-3AD203B41FA5}">
                      <a16:colId xmlns:a16="http://schemas.microsoft.com/office/drawing/2014/main" val="20001"/>
                    </a:ext>
                  </a:extLst>
                </a:gridCol>
                <a:gridCol w="314001">
                  <a:extLst>
                    <a:ext uri="{9D8B030D-6E8A-4147-A177-3AD203B41FA5}">
                      <a16:colId xmlns:a16="http://schemas.microsoft.com/office/drawing/2014/main" val="20002"/>
                    </a:ext>
                  </a:extLst>
                </a:gridCol>
                <a:gridCol w="314001">
                  <a:extLst>
                    <a:ext uri="{9D8B030D-6E8A-4147-A177-3AD203B41FA5}">
                      <a16:colId xmlns:a16="http://schemas.microsoft.com/office/drawing/2014/main" val="20003"/>
                    </a:ext>
                  </a:extLst>
                </a:gridCol>
                <a:gridCol w="314001">
                  <a:extLst>
                    <a:ext uri="{9D8B030D-6E8A-4147-A177-3AD203B41FA5}">
                      <a16:colId xmlns:a16="http://schemas.microsoft.com/office/drawing/2014/main" val="20004"/>
                    </a:ext>
                  </a:extLst>
                </a:gridCol>
                <a:gridCol w="314001">
                  <a:extLst>
                    <a:ext uri="{9D8B030D-6E8A-4147-A177-3AD203B41FA5}">
                      <a16:colId xmlns:a16="http://schemas.microsoft.com/office/drawing/2014/main" val="20005"/>
                    </a:ext>
                  </a:extLst>
                </a:gridCol>
                <a:gridCol w="314001">
                  <a:extLst>
                    <a:ext uri="{9D8B030D-6E8A-4147-A177-3AD203B41FA5}">
                      <a16:colId xmlns:a16="http://schemas.microsoft.com/office/drawing/2014/main" val="20006"/>
                    </a:ext>
                  </a:extLst>
                </a:gridCol>
                <a:gridCol w="326618">
                  <a:extLst>
                    <a:ext uri="{9D8B030D-6E8A-4147-A177-3AD203B41FA5}">
                      <a16:colId xmlns:a16="http://schemas.microsoft.com/office/drawing/2014/main" val="20007"/>
                    </a:ext>
                  </a:extLst>
                </a:gridCol>
                <a:gridCol w="301385">
                  <a:extLst>
                    <a:ext uri="{9D8B030D-6E8A-4147-A177-3AD203B41FA5}">
                      <a16:colId xmlns:a16="http://schemas.microsoft.com/office/drawing/2014/main" val="20008"/>
                    </a:ext>
                  </a:extLst>
                </a:gridCol>
                <a:gridCol w="314001">
                  <a:extLst>
                    <a:ext uri="{9D8B030D-6E8A-4147-A177-3AD203B41FA5}">
                      <a16:colId xmlns:a16="http://schemas.microsoft.com/office/drawing/2014/main" val="20009"/>
                    </a:ext>
                  </a:extLst>
                </a:gridCol>
              </a:tblGrid>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5465">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54283">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729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5465">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6" name="Picture 626" descr="txp_fig">
            <a:extLst>
              <a:ext uri="{FF2B5EF4-FFF2-40B4-BE49-F238E27FC236}">
                <a16:creationId xmlns:a16="http://schemas.microsoft.com/office/drawing/2014/main" id="{C9B4392B-6D66-4479-A790-BFA85E1B0CA6}"/>
              </a:ext>
            </a:extLst>
          </p:cNvPr>
          <p:cNvPicPr>
            <a:picLocks noChangeAspect="1" noChangeArrowheads="1"/>
          </p:cNvPicPr>
          <p:nvPr>
            <p:custDataLst>
              <p:tags r:id="rId2"/>
            </p:custDataLst>
          </p:nvPr>
        </p:nvPicPr>
        <p:blipFill>
          <a:blip r:embed="rId10" cstate="print"/>
          <a:srcRect/>
          <a:stretch>
            <a:fillRect/>
          </a:stretch>
        </p:blipFill>
        <p:spPr bwMode="auto">
          <a:xfrm>
            <a:off x="3138124" y="1774035"/>
            <a:ext cx="1131887" cy="339725"/>
          </a:xfrm>
          <a:prstGeom prst="rect">
            <a:avLst/>
          </a:prstGeom>
          <a:noFill/>
          <a:ln w="9525">
            <a:noFill/>
            <a:miter lim="800000"/>
            <a:headEnd/>
            <a:tailEnd/>
          </a:ln>
        </p:spPr>
      </p:pic>
      <p:sp>
        <p:nvSpPr>
          <p:cNvPr id="7" name="Rectangle 127">
            <a:extLst>
              <a:ext uri="{FF2B5EF4-FFF2-40B4-BE49-F238E27FC236}">
                <a16:creationId xmlns:a16="http://schemas.microsoft.com/office/drawing/2014/main" id="{E83DCE3A-7FAF-45F2-B46F-CCBFAC10383D}"/>
              </a:ext>
            </a:extLst>
          </p:cNvPr>
          <p:cNvSpPr>
            <a:spLocks noChangeArrowheads="1"/>
          </p:cNvSpPr>
          <p:nvPr/>
        </p:nvSpPr>
        <p:spPr bwMode="auto">
          <a:xfrm>
            <a:off x="3138123" y="2118099"/>
            <a:ext cx="914400" cy="803275"/>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pSp>
        <p:nvGrpSpPr>
          <p:cNvPr id="8" name="Group 4">
            <a:extLst>
              <a:ext uri="{FF2B5EF4-FFF2-40B4-BE49-F238E27FC236}">
                <a16:creationId xmlns:a16="http://schemas.microsoft.com/office/drawing/2014/main" id="{93362DF1-9F52-424C-A6E4-54E8BBDAF079}"/>
              </a:ext>
            </a:extLst>
          </p:cNvPr>
          <p:cNvGrpSpPr>
            <a:grpSpLocks/>
          </p:cNvGrpSpPr>
          <p:nvPr/>
        </p:nvGrpSpPr>
        <p:grpSpPr bwMode="auto">
          <a:xfrm>
            <a:off x="5876561" y="2336010"/>
            <a:ext cx="1752600" cy="1473200"/>
            <a:chOff x="3799" y="2064"/>
            <a:chExt cx="1433" cy="1136"/>
          </a:xfrm>
        </p:grpSpPr>
        <p:grpSp>
          <p:nvGrpSpPr>
            <p:cNvPr id="9" name="Group 5">
              <a:extLst>
                <a:ext uri="{FF2B5EF4-FFF2-40B4-BE49-F238E27FC236}">
                  <a16:creationId xmlns:a16="http://schemas.microsoft.com/office/drawing/2014/main" id="{80583A62-089E-4796-90B7-F5DD4EA5FC79}"/>
                </a:ext>
              </a:extLst>
            </p:cNvPr>
            <p:cNvGrpSpPr>
              <a:grpSpLocks/>
            </p:cNvGrpSpPr>
            <p:nvPr/>
          </p:nvGrpSpPr>
          <p:grpSpPr bwMode="auto">
            <a:xfrm>
              <a:off x="4080" y="2064"/>
              <a:ext cx="1152" cy="1136"/>
              <a:chOff x="144" y="144"/>
              <a:chExt cx="1152" cy="1136"/>
            </a:xfrm>
          </p:grpSpPr>
          <p:sp>
            <p:nvSpPr>
              <p:cNvPr id="11" name="Rectangle 6">
                <a:extLst>
                  <a:ext uri="{FF2B5EF4-FFF2-40B4-BE49-F238E27FC236}">
                    <a16:creationId xmlns:a16="http://schemas.microsoft.com/office/drawing/2014/main" id="{401F4222-1EFB-42EA-ACBF-2DA63CF85FE1}"/>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12" name="Rectangle 7">
                <a:extLst>
                  <a:ext uri="{FF2B5EF4-FFF2-40B4-BE49-F238E27FC236}">
                    <a16:creationId xmlns:a16="http://schemas.microsoft.com/office/drawing/2014/main" id="{1FC2D989-698F-4393-AF4D-34C36054D496}"/>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13" name="Rectangle 8">
                <a:extLst>
                  <a:ext uri="{FF2B5EF4-FFF2-40B4-BE49-F238E27FC236}">
                    <a16:creationId xmlns:a16="http://schemas.microsoft.com/office/drawing/2014/main" id="{E31CA519-6B50-47C2-A36D-ED98F2FDDD8B}"/>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14" name="Rectangle 9">
                <a:extLst>
                  <a:ext uri="{FF2B5EF4-FFF2-40B4-BE49-F238E27FC236}">
                    <a16:creationId xmlns:a16="http://schemas.microsoft.com/office/drawing/2014/main" id="{38B6776B-5878-41F3-8F57-A3B96CE807C4}"/>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15" name="Rectangle 10">
                <a:extLst>
                  <a:ext uri="{FF2B5EF4-FFF2-40B4-BE49-F238E27FC236}">
                    <a16:creationId xmlns:a16="http://schemas.microsoft.com/office/drawing/2014/main" id="{F7128AC0-5F1C-480A-833C-DFD0322D04C9}"/>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16" name="Rectangle 11">
                <a:extLst>
                  <a:ext uri="{FF2B5EF4-FFF2-40B4-BE49-F238E27FC236}">
                    <a16:creationId xmlns:a16="http://schemas.microsoft.com/office/drawing/2014/main" id="{6BA2A9DD-5B75-438C-9177-1047FD979382}"/>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17" name="Rectangle 12">
                <a:extLst>
                  <a:ext uri="{FF2B5EF4-FFF2-40B4-BE49-F238E27FC236}">
                    <a16:creationId xmlns:a16="http://schemas.microsoft.com/office/drawing/2014/main" id="{C32695D0-644F-4356-970A-F9133F50252D}"/>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18" name="Rectangle 13">
                <a:extLst>
                  <a:ext uri="{FF2B5EF4-FFF2-40B4-BE49-F238E27FC236}">
                    <a16:creationId xmlns:a16="http://schemas.microsoft.com/office/drawing/2014/main" id="{7CF2B956-FF21-4E14-87AA-36631C9EC8FA}"/>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19" name="Rectangle 14">
                <a:extLst>
                  <a:ext uri="{FF2B5EF4-FFF2-40B4-BE49-F238E27FC236}">
                    <a16:creationId xmlns:a16="http://schemas.microsoft.com/office/drawing/2014/main" id="{CE47D4D4-11FA-442A-8C6B-1501227D5351}"/>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20" name="Line 15">
                <a:extLst>
                  <a:ext uri="{FF2B5EF4-FFF2-40B4-BE49-F238E27FC236}">
                    <a16:creationId xmlns:a16="http://schemas.microsoft.com/office/drawing/2014/main" id="{7C8995AB-D4AE-45D0-BA87-20AC72C5872D}"/>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1" name="Line 16">
                <a:extLst>
                  <a:ext uri="{FF2B5EF4-FFF2-40B4-BE49-F238E27FC236}">
                    <a16:creationId xmlns:a16="http://schemas.microsoft.com/office/drawing/2014/main" id="{783131DE-5DD9-460A-B360-37E0D13BEC6C}"/>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2" name="Line 17">
                <a:extLst>
                  <a:ext uri="{FF2B5EF4-FFF2-40B4-BE49-F238E27FC236}">
                    <a16:creationId xmlns:a16="http://schemas.microsoft.com/office/drawing/2014/main" id="{9B3EF3AE-50F0-46EE-B67D-A0E8E655AEFA}"/>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3" name="Line 18">
                <a:extLst>
                  <a:ext uri="{FF2B5EF4-FFF2-40B4-BE49-F238E27FC236}">
                    <a16:creationId xmlns:a16="http://schemas.microsoft.com/office/drawing/2014/main" id="{8EAF0BA5-1A13-45A4-8473-DF8FDBA36671}"/>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 name="Line 19">
                <a:extLst>
                  <a:ext uri="{FF2B5EF4-FFF2-40B4-BE49-F238E27FC236}">
                    <a16:creationId xmlns:a16="http://schemas.microsoft.com/office/drawing/2014/main" id="{B76C93BB-F3D5-4925-80AB-C9DFE64E8EE6}"/>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5" name="Line 20">
                <a:extLst>
                  <a:ext uri="{FF2B5EF4-FFF2-40B4-BE49-F238E27FC236}">
                    <a16:creationId xmlns:a16="http://schemas.microsoft.com/office/drawing/2014/main" id="{CD7329B8-5F23-4D63-8CDB-F7793012C812}"/>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6" name="Line 21">
                <a:extLst>
                  <a:ext uri="{FF2B5EF4-FFF2-40B4-BE49-F238E27FC236}">
                    <a16:creationId xmlns:a16="http://schemas.microsoft.com/office/drawing/2014/main" id="{623C4775-9898-4C25-BD7E-94A30316729B}"/>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7" name="Line 22">
                <a:extLst>
                  <a:ext uri="{FF2B5EF4-FFF2-40B4-BE49-F238E27FC236}">
                    <a16:creationId xmlns:a16="http://schemas.microsoft.com/office/drawing/2014/main" id="{43A2A7F5-82BF-4B25-A6EA-F7860404F893}"/>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10" name="Picture 23" descr="txp_fig">
              <a:extLst>
                <a:ext uri="{FF2B5EF4-FFF2-40B4-BE49-F238E27FC236}">
                  <a16:creationId xmlns:a16="http://schemas.microsoft.com/office/drawing/2014/main" id="{891B4D26-866B-4AA8-8A67-505618DE693B}"/>
                </a:ext>
              </a:extLst>
            </p:cNvPr>
            <p:cNvPicPr>
              <a:picLocks noChangeAspect="1" noChangeArrowheads="1"/>
            </p:cNvPicPr>
            <p:nvPr>
              <p:custDataLst>
                <p:tags r:id="rId6"/>
              </p:custDataLst>
            </p:nvPr>
          </p:nvPicPr>
          <p:blipFill>
            <a:blip r:embed="rId11"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28" name="Text Box 27">
            <a:extLst>
              <a:ext uri="{FF2B5EF4-FFF2-40B4-BE49-F238E27FC236}">
                <a16:creationId xmlns:a16="http://schemas.microsoft.com/office/drawing/2014/main" id="{478527E4-AB66-4892-B7A3-B7CDE17717F7}"/>
              </a:ext>
            </a:extLst>
          </p:cNvPr>
          <p:cNvSpPr txBox="1">
            <a:spLocks noChangeArrowheads="1"/>
          </p:cNvSpPr>
          <p:nvPr/>
        </p:nvSpPr>
        <p:spPr bwMode="auto">
          <a:xfrm>
            <a:off x="6041661" y="3934622"/>
            <a:ext cx="1185863" cy="373063"/>
          </a:xfrm>
          <a:prstGeom prst="rect">
            <a:avLst/>
          </a:prstGeom>
          <a:noFill/>
          <a:ln w="9525">
            <a:noFill/>
            <a:miter lim="800000"/>
            <a:headEnd/>
            <a:tailEnd/>
          </a:ln>
        </p:spPr>
        <p:txBody>
          <a:bodyPr wrap="none">
            <a:spAutoFit/>
          </a:bodyPr>
          <a:lstStyle/>
          <a:p>
            <a:pPr eaLnBrk="0" hangingPunct="0"/>
            <a:r>
              <a:rPr lang="en-US" sz="2400">
                <a:solidFill>
                  <a:srgbClr val="000000"/>
                </a:solidFill>
                <a:cs typeface="Arial" pitchFamily="34" charset="0"/>
              </a:rPr>
              <a:t>“box filter”</a:t>
            </a:r>
          </a:p>
        </p:txBody>
      </p:sp>
      <p:pic>
        <p:nvPicPr>
          <p:cNvPr id="29" name="Picture 11" descr="Edittex">
            <a:extLst>
              <a:ext uri="{FF2B5EF4-FFF2-40B4-BE49-F238E27FC236}">
                <a16:creationId xmlns:a16="http://schemas.microsoft.com/office/drawing/2014/main" id="{9E5CAB51-D3C0-448C-9345-64ED61B05EA0}"/>
              </a:ext>
            </a:extLst>
          </p:cNvPr>
          <p:cNvPicPr>
            <a:picLocks noChangeAspect="1" noChangeArrowheads="1"/>
          </p:cNvPicPr>
          <p:nvPr>
            <p:custDataLst>
              <p:tags r:id="rId3"/>
            </p:custDataLst>
          </p:nvPr>
        </p:nvPicPr>
        <p:blipFill>
          <a:blip r:embed="rId12" cstate="print"/>
          <a:srcRect/>
          <a:stretch>
            <a:fillRect/>
          </a:stretch>
        </p:blipFill>
        <p:spPr bwMode="auto">
          <a:xfrm>
            <a:off x="5109799" y="5366547"/>
            <a:ext cx="2263775" cy="352425"/>
          </a:xfrm>
          <a:prstGeom prst="rect">
            <a:avLst/>
          </a:prstGeom>
          <a:noFill/>
          <a:ln w="9525">
            <a:noFill/>
            <a:miter lim="800000"/>
            <a:headEnd/>
            <a:tailEnd/>
          </a:ln>
        </p:spPr>
      </p:pic>
      <p:pic>
        <p:nvPicPr>
          <p:cNvPr id="30" name="Picture 151" descr="txp_fig">
            <a:extLst>
              <a:ext uri="{FF2B5EF4-FFF2-40B4-BE49-F238E27FC236}">
                <a16:creationId xmlns:a16="http://schemas.microsoft.com/office/drawing/2014/main" id="{9DDC3B7F-3906-48F7-9EC5-6BCEBC27E372}"/>
              </a:ext>
            </a:extLst>
          </p:cNvPr>
          <p:cNvPicPr>
            <a:picLocks noChangeAspect="1" noChangeArrowheads="1"/>
          </p:cNvPicPr>
          <p:nvPr>
            <p:custDataLst>
              <p:tags r:id="rId4"/>
            </p:custDataLst>
          </p:nvPr>
        </p:nvPicPr>
        <p:blipFill>
          <a:blip r:embed="rId13" cstate="print"/>
          <a:srcRect/>
          <a:stretch>
            <a:fillRect/>
          </a:stretch>
        </p:blipFill>
        <p:spPr bwMode="auto">
          <a:xfrm>
            <a:off x="6314711" y="1788322"/>
            <a:ext cx="998538" cy="315913"/>
          </a:xfrm>
          <a:prstGeom prst="rect">
            <a:avLst/>
          </a:prstGeom>
          <a:noFill/>
          <a:ln w="9525">
            <a:noFill/>
            <a:miter lim="800000"/>
            <a:headEnd/>
            <a:tailEnd/>
          </a:ln>
        </p:spPr>
      </p:pic>
      <p:pic>
        <p:nvPicPr>
          <p:cNvPr id="31" name="Picture 11" descr="Edittex">
            <a:extLst>
              <a:ext uri="{FF2B5EF4-FFF2-40B4-BE49-F238E27FC236}">
                <a16:creationId xmlns:a16="http://schemas.microsoft.com/office/drawing/2014/main" id="{3DE14A18-1426-4229-89B3-DF5610F869D4}"/>
              </a:ext>
            </a:extLst>
          </p:cNvPr>
          <p:cNvPicPr>
            <a:picLocks noChangeAspect="1" noChangeArrowheads="1"/>
          </p:cNvPicPr>
          <p:nvPr>
            <p:custDataLst>
              <p:tags r:id="rId5"/>
            </p:custDataLst>
          </p:nvPr>
        </p:nvPicPr>
        <p:blipFill>
          <a:blip r:embed="rId12" cstate="print"/>
          <a:srcRect l="64516" t="10376" r="17741" b="-3758"/>
          <a:stretch>
            <a:fillRect/>
          </a:stretch>
        </p:blipFill>
        <p:spPr bwMode="auto">
          <a:xfrm>
            <a:off x="5328874" y="1788322"/>
            <a:ext cx="401637" cy="328613"/>
          </a:xfrm>
          <a:prstGeom prst="rect">
            <a:avLst/>
          </a:prstGeom>
          <a:noFill/>
          <a:ln w="9525">
            <a:noFill/>
            <a:miter lim="800000"/>
            <a:headEnd/>
            <a:tailEnd/>
          </a:ln>
        </p:spPr>
      </p:pic>
      <p:sp>
        <p:nvSpPr>
          <p:cNvPr id="32" name="TextBox 38">
            <a:extLst>
              <a:ext uri="{FF2B5EF4-FFF2-40B4-BE49-F238E27FC236}">
                <a16:creationId xmlns:a16="http://schemas.microsoft.com/office/drawing/2014/main" id="{2A31DF35-8AC6-465D-B5F1-3E3257E1F3FA}"/>
              </a:ext>
            </a:extLst>
          </p:cNvPr>
          <p:cNvSpPr txBox="1">
            <a:spLocks noChangeArrowheads="1"/>
          </p:cNvSpPr>
          <p:nvPr/>
        </p:nvSpPr>
        <p:spPr bwMode="auto">
          <a:xfrm>
            <a:off x="6679836" y="2759872"/>
            <a:ext cx="1643063" cy="708025"/>
          </a:xfrm>
          <a:prstGeom prst="rect">
            <a:avLst/>
          </a:prstGeom>
          <a:noFill/>
          <a:ln w="9525">
            <a:noFill/>
            <a:miter lim="800000"/>
            <a:headEnd/>
            <a:tailEnd/>
          </a:ln>
        </p:spPr>
        <p:txBody>
          <a:bodyPr>
            <a:spAutoFit/>
          </a:bodyPr>
          <a:lstStyle/>
          <a:p>
            <a:r>
              <a:rPr lang="en-US" sz="4000"/>
              <a:t>?</a:t>
            </a:r>
          </a:p>
        </p:txBody>
      </p:sp>
      <p:sp>
        <p:nvSpPr>
          <p:cNvPr id="33" name="文本框 32">
            <a:extLst>
              <a:ext uri="{FF2B5EF4-FFF2-40B4-BE49-F238E27FC236}">
                <a16:creationId xmlns:a16="http://schemas.microsoft.com/office/drawing/2014/main" id="{87BE7FA7-B8F6-44B7-A3EE-629265F3CE5B}"/>
              </a:ext>
            </a:extLst>
          </p:cNvPr>
          <p:cNvSpPr txBox="1"/>
          <p:nvPr/>
        </p:nvSpPr>
        <p:spPr>
          <a:xfrm>
            <a:off x="1361366" y="6119357"/>
            <a:ext cx="9480883" cy="523220"/>
          </a:xfrm>
          <a:prstGeom prst="rect">
            <a:avLst/>
          </a:prstGeom>
          <a:noFill/>
        </p:spPr>
        <p:txBody>
          <a:bodyPr wrap="square" rtlCol="0">
            <a:spAutoFit/>
          </a:bodyPr>
          <a:lstStyle/>
          <a:p>
            <a:r>
              <a:rPr lang="zh-CN" altLang="en-US" sz="2800" dirty="0"/>
              <a:t>要使原图像达到某种特殊的效果，就要考虑不同的滤波核</a:t>
            </a:r>
          </a:p>
        </p:txBody>
      </p:sp>
      <p:sp>
        <p:nvSpPr>
          <p:cNvPr id="34" name="文本框 33">
            <a:extLst>
              <a:ext uri="{FF2B5EF4-FFF2-40B4-BE49-F238E27FC236}">
                <a16:creationId xmlns:a16="http://schemas.microsoft.com/office/drawing/2014/main" id="{5EF59829-BBD1-4B42-BB2C-20D40C789550}"/>
              </a:ext>
            </a:extLst>
          </p:cNvPr>
          <p:cNvSpPr txBox="1"/>
          <p:nvPr/>
        </p:nvSpPr>
        <p:spPr>
          <a:xfrm>
            <a:off x="1304135" y="399294"/>
            <a:ext cx="9480883" cy="523220"/>
          </a:xfrm>
          <a:prstGeom prst="rect">
            <a:avLst/>
          </a:prstGeom>
          <a:noFill/>
        </p:spPr>
        <p:txBody>
          <a:bodyPr wrap="square" rtlCol="0">
            <a:spAutoFit/>
          </a:bodyPr>
          <a:lstStyle/>
          <a:p>
            <a:r>
              <a:rPr lang="zh-CN" altLang="en-US" sz="2800" dirty="0"/>
              <a:t>滤波除了可以降噪，还可以实现什么样的图像处理效果？</a:t>
            </a:r>
          </a:p>
        </p:txBody>
      </p:sp>
    </p:spTree>
    <p:extLst>
      <p:ext uri="{BB962C8B-B14F-4D97-AF65-F5344CB8AC3E}">
        <p14:creationId xmlns:p14="http://schemas.microsoft.com/office/powerpoint/2010/main" val="261597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t>线性滤波器</a:t>
            </a:r>
            <a:endParaRPr lang="en-US" dirty="0"/>
          </a:p>
        </p:txBody>
      </p:sp>
      <p:grpSp>
        <p:nvGrpSpPr>
          <p:cNvPr id="2" name="Group 3"/>
          <p:cNvGrpSpPr>
            <a:grpSpLocks/>
          </p:cNvGrpSpPr>
          <p:nvPr/>
        </p:nvGrpSpPr>
        <p:grpSpPr bwMode="auto">
          <a:xfrm>
            <a:off x="5410200" y="2971800"/>
            <a:ext cx="1225550" cy="1295400"/>
            <a:chOff x="144" y="144"/>
            <a:chExt cx="1152" cy="1136"/>
          </a:xfrm>
        </p:grpSpPr>
        <p:sp>
          <p:nvSpPr>
            <p:cNvPr id="29704"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29705"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29706"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29707"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29708"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29709"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29710"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29711"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29712"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29713"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9714"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9715"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9716"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9717"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9718"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9719"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9720"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29700" name="Text Box 22"/>
          <p:cNvSpPr txBox="1">
            <a:spLocks noChangeArrowheads="1"/>
          </p:cNvSpPr>
          <p:nvPr/>
        </p:nvSpPr>
        <p:spPr bwMode="auto">
          <a:xfrm>
            <a:off x="2651126" y="4689475"/>
            <a:ext cx="1198563" cy="457200"/>
          </a:xfrm>
          <a:prstGeom prst="rect">
            <a:avLst/>
          </a:prstGeom>
          <a:noFill/>
          <a:ln w="9525">
            <a:noFill/>
            <a:miter lim="800000"/>
            <a:headEnd/>
            <a:tailEnd/>
          </a:ln>
        </p:spPr>
        <p:txBody>
          <a:bodyPr wrap="none">
            <a:spAutoFit/>
          </a:bodyPr>
          <a:lstStyle/>
          <a:p>
            <a:pPr eaLnBrk="0" hangingPunct="0"/>
            <a:r>
              <a:rPr lang="en-US" sz="2400">
                <a:solidFill>
                  <a:srgbClr val="000000"/>
                </a:solidFill>
                <a:latin typeface="Times" pitchFamily="18" charset="0"/>
                <a:cs typeface="Arial" pitchFamily="34" charset="0"/>
              </a:rPr>
              <a:t>Original</a:t>
            </a:r>
          </a:p>
        </p:txBody>
      </p:sp>
      <p:sp>
        <p:nvSpPr>
          <p:cNvPr id="29701" name="Text Box 23"/>
          <p:cNvSpPr txBox="1">
            <a:spLocks noChangeArrowheads="1"/>
          </p:cNvSpPr>
          <p:nvPr/>
        </p:nvSpPr>
        <p:spPr bwMode="auto">
          <a:xfrm>
            <a:off x="8382000" y="2971801"/>
            <a:ext cx="526106" cy="1015663"/>
          </a:xfrm>
          <a:prstGeom prst="rect">
            <a:avLst/>
          </a:prstGeom>
          <a:noFill/>
          <a:ln w="9525">
            <a:noFill/>
            <a:miter lim="800000"/>
            <a:headEnd/>
            <a:tailEnd/>
          </a:ln>
        </p:spPr>
        <p:txBody>
          <a:bodyPr wrap="none">
            <a:spAutoFit/>
          </a:bodyPr>
          <a:lstStyle/>
          <a:p>
            <a:pPr eaLnBrk="0" hangingPunct="0"/>
            <a:r>
              <a:rPr lang="en-US" sz="6000">
                <a:solidFill>
                  <a:srgbClr val="000000"/>
                </a:solidFill>
                <a:latin typeface="Times" pitchFamily="18" charset="0"/>
                <a:cs typeface="Arial" pitchFamily="34" charset="0"/>
              </a:rPr>
              <a:t>?</a:t>
            </a:r>
          </a:p>
        </p:txBody>
      </p:sp>
      <p:pic>
        <p:nvPicPr>
          <p:cNvPr id="29702" name="Picture 24"/>
          <p:cNvPicPr>
            <a:picLocks noChangeAspect="1" noChangeArrowheads="1"/>
          </p:cNvPicPr>
          <p:nvPr/>
        </p:nvPicPr>
        <p:blipFill>
          <a:blip r:embed="rId3"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dirty="0"/>
              <a:t>线性滤波器</a:t>
            </a:r>
            <a:endParaRPr lang="en-US" dirty="0"/>
          </a:p>
        </p:txBody>
      </p:sp>
      <p:grpSp>
        <p:nvGrpSpPr>
          <p:cNvPr id="2" name="Group 3"/>
          <p:cNvGrpSpPr>
            <a:grpSpLocks/>
          </p:cNvGrpSpPr>
          <p:nvPr/>
        </p:nvGrpSpPr>
        <p:grpSpPr bwMode="auto">
          <a:xfrm>
            <a:off x="5410200" y="2971800"/>
            <a:ext cx="1225550" cy="1295400"/>
            <a:chOff x="144" y="144"/>
            <a:chExt cx="1152" cy="1136"/>
          </a:xfrm>
        </p:grpSpPr>
        <p:sp>
          <p:nvSpPr>
            <p:cNvPr id="30729"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0730"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0731"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0732"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0733"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0734"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0735"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0736"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0737"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0738"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0739"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0740"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0741"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0742"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0743"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0744"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0745"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0724" name="Picture 22"/>
          <p:cNvPicPr>
            <a:picLocks noChangeAspect="1" noChangeArrowheads="1"/>
          </p:cNvPicPr>
          <p:nvPr/>
        </p:nvPicPr>
        <p:blipFill>
          <a:blip r:embed="rId3" cstate="print"/>
          <a:srcRect/>
          <a:stretch>
            <a:fillRect/>
          </a:stretch>
        </p:blipFill>
        <p:spPr bwMode="auto">
          <a:xfrm>
            <a:off x="7772401" y="2667001"/>
            <a:ext cx="1876425" cy="1857375"/>
          </a:xfrm>
          <a:prstGeom prst="rect">
            <a:avLst/>
          </a:prstGeom>
          <a:noFill/>
          <a:ln w="38100">
            <a:solidFill>
              <a:schemeClr val="tx1"/>
            </a:solidFill>
            <a:miter lim="800000"/>
            <a:headEnd/>
            <a:tailEnd/>
          </a:ln>
        </p:spPr>
      </p:pic>
      <p:sp>
        <p:nvSpPr>
          <p:cNvPr id="30725" name="Text Box 23"/>
          <p:cNvSpPr txBox="1">
            <a:spLocks noChangeArrowheads="1"/>
          </p:cNvSpPr>
          <p:nvPr/>
        </p:nvSpPr>
        <p:spPr bwMode="auto">
          <a:xfrm>
            <a:off x="2651126" y="4689475"/>
            <a:ext cx="1198563" cy="457200"/>
          </a:xfrm>
          <a:prstGeom prst="rect">
            <a:avLst/>
          </a:prstGeom>
          <a:noFill/>
          <a:ln w="9525">
            <a:noFill/>
            <a:miter lim="800000"/>
            <a:headEnd/>
            <a:tailEnd/>
          </a:ln>
        </p:spPr>
        <p:txBody>
          <a:bodyPr wrap="none">
            <a:spAutoFit/>
          </a:bodyPr>
          <a:lstStyle/>
          <a:p>
            <a:pPr eaLnBrk="0" hangingPunct="0"/>
            <a:r>
              <a:rPr lang="en-US" sz="2400">
                <a:solidFill>
                  <a:srgbClr val="000000"/>
                </a:solidFill>
                <a:latin typeface="Times" pitchFamily="18" charset="0"/>
                <a:cs typeface="Arial" pitchFamily="34" charset="0"/>
              </a:rPr>
              <a:t>Original</a:t>
            </a:r>
          </a:p>
        </p:txBody>
      </p:sp>
      <p:sp>
        <p:nvSpPr>
          <p:cNvPr id="30726" name="Text Box 24"/>
          <p:cNvSpPr txBox="1">
            <a:spLocks noChangeArrowheads="1"/>
          </p:cNvSpPr>
          <p:nvPr/>
        </p:nvSpPr>
        <p:spPr bwMode="auto">
          <a:xfrm>
            <a:off x="7848600" y="4724401"/>
            <a:ext cx="2133600" cy="830997"/>
          </a:xfrm>
          <a:prstGeom prst="rect">
            <a:avLst/>
          </a:prstGeom>
          <a:noFill/>
          <a:ln w="9525">
            <a:noFill/>
            <a:miter lim="800000"/>
            <a:headEnd/>
            <a:tailEnd/>
          </a:ln>
        </p:spPr>
        <p:txBody>
          <a:bodyPr>
            <a:spAutoFit/>
          </a:bodyPr>
          <a:lstStyle/>
          <a:p>
            <a:pPr eaLnBrk="0" hangingPunct="0"/>
            <a:r>
              <a:rPr lang="zh-CN" altLang="en-US" sz="2400" dirty="0">
                <a:solidFill>
                  <a:srgbClr val="000000"/>
                </a:solidFill>
                <a:latin typeface="Times" pitchFamily="18" charset="0"/>
                <a:cs typeface="Arial" pitchFamily="34" charset="0"/>
              </a:rPr>
              <a:t>滤波后（没有变化）</a:t>
            </a:r>
            <a:endParaRPr lang="en-US" sz="2400" dirty="0">
              <a:solidFill>
                <a:srgbClr val="000000"/>
              </a:solidFill>
              <a:latin typeface="Times" pitchFamily="18" charset="0"/>
              <a:cs typeface="Arial" pitchFamily="34" charset="0"/>
            </a:endParaRPr>
          </a:p>
        </p:txBody>
      </p:sp>
      <p:pic>
        <p:nvPicPr>
          <p:cNvPr id="30727" name="Picture 25"/>
          <p:cNvPicPr>
            <a:picLocks noChangeAspect="1" noChangeArrowheads="1"/>
          </p:cNvPicPr>
          <p:nvPr/>
        </p:nvPicPr>
        <p:blipFill>
          <a:blip r:embed="rId3"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54D0C04-1F5E-448F-96DC-06EEE73D1608}"/>
              </a:ext>
            </a:extLst>
          </p:cNvPr>
          <p:cNvSpPr txBox="1"/>
          <p:nvPr/>
        </p:nvSpPr>
        <p:spPr>
          <a:xfrm>
            <a:off x="1019331" y="854439"/>
            <a:ext cx="9923489" cy="2185214"/>
          </a:xfrm>
          <a:prstGeom prst="rect">
            <a:avLst/>
          </a:prstGeom>
          <a:noFill/>
        </p:spPr>
        <p:txBody>
          <a:bodyPr wrap="square" rtlCol="0">
            <a:spAutoFit/>
          </a:bodyPr>
          <a:lstStyle/>
          <a:p>
            <a:pPr marL="571500" indent="-571500">
              <a:buFont typeface="Arial" panose="020B0604020202020204" pitchFamily="34" charset="0"/>
              <a:buChar char="•"/>
            </a:pPr>
            <a:r>
              <a:rPr lang="zh-CN" altLang="en-US" sz="4000" dirty="0"/>
              <a:t>将黑白图像看成一种从</a:t>
            </a:r>
            <a:r>
              <a:rPr lang="en-US" altLang="zh-CN" sz="4000" b="0" kern="0" dirty="0">
                <a:solidFill>
                  <a:srgbClr val="000000"/>
                </a:solidFill>
                <a:latin typeface="Times New Roman" pitchFamily="18" charset="0"/>
              </a:rPr>
              <a:t>R</a:t>
            </a:r>
            <a:r>
              <a:rPr lang="en-US" altLang="zh-CN" sz="4000" b="0" kern="0" baseline="30000" dirty="0">
                <a:solidFill>
                  <a:srgbClr val="000000"/>
                </a:solidFill>
                <a:latin typeface="Times New Roman" pitchFamily="18" charset="0"/>
              </a:rPr>
              <a:t>2</a:t>
            </a:r>
            <a:r>
              <a:rPr lang="zh-CN" altLang="en-US" sz="4000" kern="0" baseline="30000" dirty="0">
                <a:solidFill>
                  <a:srgbClr val="000000"/>
                </a:solidFill>
                <a:latin typeface="Times New Roman" pitchFamily="18" charset="0"/>
              </a:rPr>
              <a:t> </a:t>
            </a:r>
            <a:r>
              <a:rPr lang="zh-CN" altLang="en-US" sz="4000" b="0" kern="0" dirty="0">
                <a:solidFill>
                  <a:srgbClr val="000000"/>
                </a:solidFill>
                <a:latin typeface="Times New Roman" pitchFamily="18" charset="0"/>
              </a:rPr>
              <a:t>到</a:t>
            </a:r>
            <a:r>
              <a:rPr lang="en-US" altLang="zh-CN" sz="4000" b="0" kern="0" dirty="0">
                <a:solidFill>
                  <a:srgbClr val="000000"/>
                </a:solidFill>
                <a:latin typeface="Times New Roman" pitchFamily="18" charset="0"/>
              </a:rPr>
              <a:t>R</a:t>
            </a:r>
            <a:r>
              <a:rPr lang="zh-CN" altLang="en-US" sz="4000" dirty="0"/>
              <a:t>的关系映射函数</a:t>
            </a:r>
            <a:r>
              <a:rPr lang="en-US" altLang="zh-CN" sz="4000" b="0" i="1" kern="0" dirty="0">
                <a:solidFill>
                  <a:srgbClr val="000000"/>
                </a:solidFill>
                <a:latin typeface="Arial"/>
              </a:rPr>
              <a:t>f</a:t>
            </a:r>
            <a:r>
              <a:rPr lang="zh-CN" altLang="en-US" sz="4000" dirty="0"/>
              <a:t>：</a:t>
            </a:r>
            <a:endParaRPr lang="en-US" altLang="zh-CN" sz="4000" dirty="0"/>
          </a:p>
          <a:p>
            <a:pPr marL="914400" lvl="1" indent="-457200">
              <a:buFont typeface="Arial" panose="020B0604020202020204" pitchFamily="34" charset="0"/>
              <a:buChar char="•"/>
            </a:pPr>
            <a:r>
              <a:rPr lang="en-US" altLang="zh-CN" sz="2800" dirty="0"/>
              <a:t>f(x,</a:t>
            </a:r>
            <a:r>
              <a:rPr lang="zh-CN" altLang="en-US" sz="2800" dirty="0"/>
              <a:t> </a:t>
            </a:r>
            <a:r>
              <a:rPr lang="en-US" altLang="zh-CN" sz="2800" dirty="0"/>
              <a:t>y)</a:t>
            </a:r>
            <a:r>
              <a:rPr lang="zh-CN" altLang="en-US" sz="2800" dirty="0"/>
              <a:t>指在位置</a:t>
            </a:r>
            <a:r>
              <a:rPr lang="en-US" altLang="zh-CN" sz="2800" dirty="0"/>
              <a:t>(x, y)</a:t>
            </a:r>
            <a:r>
              <a:rPr lang="zh-CN" altLang="en-US" sz="2800" dirty="0"/>
              <a:t>处的亮度值。</a:t>
            </a:r>
            <a:endParaRPr lang="en-US" altLang="zh-CN" sz="2800" dirty="0"/>
          </a:p>
          <a:p>
            <a:pPr marL="914400" lvl="1" indent="-457200">
              <a:buFont typeface="Arial" panose="020B0604020202020204" pitchFamily="34" charset="0"/>
              <a:buChar char="•"/>
            </a:pPr>
            <a:r>
              <a:rPr lang="en-US" altLang="zh-CN" sz="2800" dirty="0"/>
              <a:t>f(x,</a:t>
            </a:r>
            <a:r>
              <a:rPr lang="zh-CN" altLang="en-US" sz="2800" dirty="0"/>
              <a:t> </a:t>
            </a:r>
            <a:r>
              <a:rPr lang="en-US" altLang="zh-CN" sz="2800" dirty="0"/>
              <a:t>y)</a:t>
            </a:r>
            <a:r>
              <a:rPr lang="zh-CN" altLang="en-US" sz="2800" dirty="0"/>
              <a:t>在有限的范围。</a:t>
            </a:r>
          </a:p>
        </p:txBody>
      </p:sp>
      <p:sp>
        <p:nvSpPr>
          <p:cNvPr id="3" name="文本框 2">
            <a:extLst>
              <a:ext uri="{FF2B5EF4-FFF2-40B4-BE49-F238E27FC236}">
                <a16:creationId xmlns:a16="http://schemas.microsoft.com/office/drawing/2014/main" id="{CF429F7D-F9E1-4BEA-866B-3B1ACF0D1ACF}"/>
              </a:ext>
            </a:extLst>
          </p:cNvPr>
          <p:cNvSpPr txBox="1"/>
          <p:nvPr/>
        </p:nvSpPr>
        <p:spPr>
          <a:xfrm>
            <a:off x="1099279" y="3429000"/>
            <a:ext cx="11092721" cy="1323439"/>
          </a:xfrm>
          <a:prstGeom prst="rect">
            <a:avLst/>
          </a:prstGeom>
          <a:noFill/>
        </p:spPr>
        <p:txBody>
          <a:bodyPr wrap="square" rtlCol="0">
            <a:spAutoFit/>
          </a:bodyPr>
          <a:lstStyle/>
          <a:p>
            <a:pPr marL="571500" indent="-571500">
              <a:buFont typeface="Arial" panose="020B0604020202020204" pitchFamily="34" charset="0"/>
              <a:buChar char="•"/>
            </a:pPr>
            <a:r>
              <a:rPr lang="zh-CN" altLang="en-US" sz="4000" dirty="0"/>
              <a:t>一张彩色图像（比如</a:t>
            </a:r>
            <a:r>
              <a:rPr lang="en-US" altLang="zh-CN" sz="4000" dirty="0"/>
              <a:t>RGB</a:t>
            </a:r>
            <a:r>
              <a:rPr lang="zh-CN" altLang="en-US" sz="4000" dirty="0"/>
              <a:t>格式）就是可以看作一种“向量值”函数。</a:t>
            </a:r>
            <a:endParaRPr lang="en-US" altLang="zh-CN" sz="4000" dirty="0"/>
          </a:p>
        </p:txBody>
      </p:sp>
      <p:graphicFrame>
        <p:nvGraphicFramePr>
          <p:cNvPr id="4" name="Object 2">
            <a:extLst>
              <a:ext uri="{FF2B5EF4-FFF2-40B4-BE49-F238E27FC236}">
                <a16:creationId xmlns:a16="http://schemas.microsoft.com/office/drawing/2014/main" id="{3D35664F-D10E-4C14-9716-82CE75B0F54A}"/>
              </a:ext>
            </a:extLst>
          </p:cNvPr>
          <p:cNvGraphicFramePr>
            <a:graphicFrameLocks noChangeAspect="1"/>
          </p:cNvGraphicFramePr>
          <p:nvPr>
            <p:extLst>
              <p:ext uri="{D42A27DB-BD31-4B8C-83A1-F6EECF244321}">
                <p14:modId xmlns:p14="http://schemas.microsoft.com/office/powerpoint/2010/main" val="2772172577"/>
              </p:ext>
            </p:extLst>
          </p:nvPr>
        </p:nvGraphicFramePr>
        <p:xfrm>
          <a:off x="4283439" y="5141786"/>
          <a:ext cx="2362200" cy="1397000"/>
        </p:xfrm>
        <a:graphic>
          <a:graphicData uri="http://schemas.openxmlformats.org/presentationml/2006/ole">
            <mc:AlternateContent xmlns:mc="http://schemas.openxmlformats.org/markup-compatibility/2006">
              <mc:Choice xmlns:v="urn:schemas-microsoft-com:vml" Requires="v">
                <p:oleObj spid="_x0000_s1026" name="Equation" r:id="rId4" imgW="1193760" imgH="698400" progId="">
                  <p:embed/>
                </p:oleObj>
              </mc:Choice>
              <mc:Fallback>
                <p:oleObj name="Equation" r:id="rId4" imgW="1193760" imgH="698400" progId="">
                  <p:embed/>
                  <p:pic>
                    <p:nvPicPr>
                      <p:cNvPr id="4" name="Object 2">
                        <a:extLst>
                          <a:ext uri="{FF2B5EF4-FFF2-40B4-BE49-F238E27FC236}">
                            <a16:creationId xmlns:a16="http://schemas.microsoft.com/office/drawing/2014/main" id="{3D35664F-D10E-4C14-9716-82CE75B0F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439" y="5141786"/>
                        <a:ext cx="2362200" cy="139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本框 4">
            <a:extLst>
              <a:ext uri="{FF2B5EF4-FFF2-40B4-BE49-F238E27FC236}">
                <a16:creationId xmlns:a16="http://schemas.microsoft.com/office/drawing/2014/main" id="{EE18CA2A-201F-462A-A7A0-5D2D6B9AC210}"/>
              </a:ext>
            </a:extLst>
          </p:cNvPr>
          <p:cNvSpPr txBox="1"/>
          <p:nvPr/>
        </p:nvSpPr>
        <p:spPr>
          <a:xfrm>
            <a:off x="8347295" y="5331530"/>
            <a:ext cx="3666653" cy="830997"/>
          </a:xfrm>
          <a:prstGeom prst="rect">
            <a:avLst/>
          </a:prstGeom>
          <a:noFill/>
        </p:spPr>
        <p:txBody>
          <a:bodyPr wrap="square" rtlCol="0">
            <a:spAutoFit/>
          </a:bodyPr>
          <a:lstStyle/>
          <a:p>
            <a:r>
              <a:rPr lang="zh-CN" altLang="en-US" sz="2400" dirty="0"/>
              <a:t>黑白：单通道</a:t>
            </a:r>
            <a:endParaRPr lang="en-US" altLang="zh-CN" sz="2400" dirty="0"/>
          </a:p>
          <a:p>
            <a:r>
              <a:rPr lang="zh-CN" altLang="en-US" sz="2400" dirty="0"/>
              <a:t>彩色：三通道</a:t>
            </a:r>
          </a:p>
        </p:txBody>
      </p:sp>
    </p:spTree>
    <p:extLst>
      <p:ext uri="{BB962C8B-B14F-4D97-AF65-F5344CB8AC3E}">
        <p14:creationId xmlns:p14="http://schemas.microsoft.com/office/powerpoint/2010/main" val="97190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t>线性滤波器</a:t>
            </a:r>
            <a:endParaRPr lang="en-US" dirty="0"/>
          </a:p>
        </p:txBody>
      </p:sp>
      <p:grpSp>
        <p:nvGrpSpPr>
          <p:cNvPr id="2" name="Group 3"/>
          <p:cNvGrpSpPr>
            <a:grpSpLocks/>
          </p:cNvGrpSpPr>
          <p:nvPr/>
        </p:nvGrpSpPr>
        <p:grpSpPr bwMode="auto">
          <a:xfrm>
            <a:off x="5410200" y="2971800"/>
            <a:ext cx="1225550" cy="1295400"/>
            <a:chOff x="144" y="144"/>
            <a:chExt cx="1152" cy="1136"/>
          </a:xfrm>
        </p:grpSpPr>
        <p:sp>
          <p:nvSpPr>
            <p:cNvPr id="31752"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1753"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1754"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1755"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1756"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1757"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1758"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1759"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1760"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1761"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1762"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1763"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1764"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1765"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1766"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1767"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1768"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1748" name="Picture 21"/>
          <p:cNvPicPr>
            <a:picLocks noChangeAspect="1" noChangeArrowheads="1"/>
          </p:cNvPicPr>
          <p:nvPr/>
        </p:nvPicPr>
        <p:blipFill>
          <a:blip r:embed="rId3"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
        <p:nvSpPr>
          <p:cNvPr id="31749" name="Text Box 22"/>
          <p:cNvSpPr txBox="1">
            <a:spLocks noChangeArrowheads="1"/>
          </p:cNvSpPr>
          <p:nvPr/>
        </p:nvSpPr>
        <p:spPr bwMode="auto">
          <a:xfrm>
            <a:off x="2651126" y="4689475"/>
            <a:ext cx="1198563" cy="457200"/>
          </a:xfrm>
          <a:prstGeom prst="rect">
            <a:avLst/>
          </a:prstGeom>
          <a:noFill/>
          <a:ln w="9525">
            <a:noFill/>
            <a:miter lim="800000"/>
            <a:headEnd/>
            <a:tailEnd/>
          </a:ln>
        </p:spPr>
        <p:txBody>
          <a:bodyPr wrap="none">
            <a:spAutoFit/>
          </a:bodyPr>
          <a:lstStyle/>
          <a:p>
            <a:pPr eaLnBrk="0" hangingPunct="0"/>
            <a:r>
              <a:rPr lang="en-US" sz="2400">
                <a:solidFill>
                  <a:srgbClr val="000000"/>
                </a:solidFill>
                <a:latin typeface="Times" pitchFamily="18" charset="0"/>
                <a:cs typeface="Arial" pitchFamily="34" charset="0"/>
              </a:rPr>
              <a:t>Original</a:t>
            </a:r>
          </a:p>
        </p:txBody>
      </p:sp>
      <p:sp>
        <p:nvSpPr>
          <p:cNvPr id="31750" name="Text Box 23"/>
          <p:cNvSpPr txBox="1">
            <a:spLocks noChangeArrowheads="1"/>
          </p:cNvSpPr>
          <p:nvPr/>
        </p:nvSpPr>
        <p:spPr bwMode="auto">
          <a:xfrm>
            <a:off x="8382000" y="2971801"/>
            <a:ext cx="526106" cy="1015663"/>
          </a:xfrm>
          <a:prstGeom prst="rect">
            <a:avLst/>
          </a:prstGeom>
          <a:noFill/>
          <a:ln w="9525">
            <a:noFill/>
            <a:miter lim="800000"/>
            <a:headEnd/>
            <a:tailEnd/>
          </a:ln>
        </p:spPr>
        <p:txBody>
          <a:bodyPr wrap="none">
            <a:spAutoFit/>
          </a:bodyPr>
          <a:lstStyle/>
          <a:p>
            <a:pPr eaLnBrk="0" hangingPunct="0"/>
            <a:r>
              <a:rPr lang="en-US" sz="6000">
                <a:solidFill>
                  <a:srgbClr val="000000"/>
                </a:solidFill>
                <a:latin typeface="Times" pitchFamily="18" charset="0"/>
                <a:cs typeface="Arial" pitchFamily="34" charset="0"/>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dirty="0"/>
              <a:t>线性滤波器</a:t>
            </a:r>
            <a:endParaRPr lang="en-US" dirty="0"/>
          </a:p>
        </p:txBody>
      </p:sp>
      <p:grpSp>
        <p:nvGrpSpPr>
          <p:cNvPr id="2" name="Group 3"/>
          <p:cNvGrpSpPr>
            <a:grpSpLocks/>
          </p:cNvGrpSpPr>
          <p:nvPr/>
        </p:nvGrpSpPr>
        <p:grpSpPr bwMode="auto">
          <a:xfrm>
            <a:off x="5410200" y="2971800"/>
            <a:ext cx="1225550" cy="1295400"/>
            <a:chOff x="144" y="144"/>
            <a:chExt cx="1152" cy="1136"/>
          </a:xfrm>
        </p:grpSpPr>
        <p:sp>
          <p:nvSpPr>
            <p:cNvPr id="32778"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2779"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2780"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2781"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2782"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2783"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2784"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2785"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2786"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2787"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2788"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2789"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2790"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2791"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2792"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2793"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2794"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2772" name="Picture 21"/>
          <p:cNvPicPr>
            <a:picLocks noChangeAspect="1" noChangeArrowheads="1"/>
          </p:cNvPicPr>
          <p:nvPr/>
        </p:nvPicPr>
        <p:blipFill>
          <a:blip r:embed="rId3"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
        <p:nvSpPr>
          <p:cNvPr id="32773" name="Text Box 22"/>
          <p:cNvSpPr txBox="1">
            <a:spLocks noChangeArrowheads="1"/>
          </p:cNvSpPr>
          <p:nvPr/>
        </p:nvSpPr>
        <p:spPr bwMode="auto">
          <a:xfrm>
            <a:off x="2651126" y="4689475"/>
            <a:ext cx="1198563" cy="457200"/>
          </a:xfrm>
          <a:prstGeom prst="rect">
            <a:avLst/>
          </a:prstGeom>
          <a:noFill/>
          <a:ln w="9525">
            <a:noFill/>
            <a:miter lim="800000"/>
            <a:headEnd/>
            <a:tailEnd/>
          </a:ln>
        </p:spPr>
        <p:txBody>
          <a:bodyPr wrap="none">
            <a:spAutoFit/>
          </a:bodyPr>
          <a:lstStyle/>
          <a:p>
            <a:pPr eaLnBrk="0" hangingPunct="0"/>
            <a:r>
              <a:rPr lang="en-US" sz="2400">
                <a:solidFill>
                  <a:srgbClr val="000000"/>
                </a:solidFill>
                <a:latin typeface="Times" pitchFamily="18" charset="0"/>
                <a:cs typeface="Arial" pitchFamily="34" charset="0"/>
              </a:rPr>
              <a:t>Original</a:t>
            </a:r>
          </a:p>
        </p:txBody>
      </p:sp>
      <p:pic>
        <p:nvPicPr>
          <p:cNvPr id="32774" name="Picture 23"/>
          <p:cNvPicPr>
            <a:picLocks noChangeAspect="1" noChangeArrowheads="1"/>
          </p:cNvPicPr>
          <p:nvPr/>
        </p:nvPicPr>
        <p:blipFill>
          <a:blip r:embed="rId3" cstate="print"/>
          <a:srcRect l="8000"/>
          <a:stretch>
            <a:fillRect/>
          </a:stretch>
        </p:blipFill>
        <p:spPr bwMode="auto">
          <a:xfrm>
            <a:off x="8001000" y="2667001"/>
            <a:ext cx="1828800" cy="1857375"/>
          </a:xfrm>
          <a:prstGeom prst="rect">
            <a:avLst/>
          </a:prstGeom>
          <a:noFill/>
          <a:ln w="38100">
            <a:noFill/>
            <a:miter lim="800000"/>
            <a:headEnd/>
            <a:tailEnd/>
          </a:ln>
        </p:spPr>
      </p:pic>
      <p:sp>
        <p:nvSpPr>
          <p:cNvPr id="32775" name="Rectangle 24"/>
          <p:cNvSpPr>
            <a:spLocks noChangeArrowheads="1"/>
          </p:cNvSpPr>
          <p:nvPr/>
        </p:nvSpPr>
        <p:spPr bwMode="auto">
          <a:xfrm>
            <a:off x="8001000" y="2667000"/>
            <a:ext cx="1905000" cy="1828800"/>
          </a:xfrm>
          <a:prstGeom prst="rect">
            <a:avLst/>
          </a:prstGeom>
          <a:noFill/>
          <a:ln w="38100">
            <a:solidFill>
              <a:schemeClr val="tx1"/>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32776" name="Text Box 25"/>
          <p:cNvSpPr txBox="1">
            <a:spLocks noChangeArrowheads="1"/>
          </p:cNvSpPr>
          <p:nvPr/>
        </p:nvSpPr>
        <p:spPr bwMode="auto">
          <a:xfrm>
            <a:off x="7958139" y="4743450"/>
            <a:ext cx="2606698" cy="461665"/>
          </a:xfrm>
          <a:prstGeom prst="rect">
            <a:avLst/>
          </a:prstGeom>
          <a:noFill/>
          <a:ln w="9525">
            <a:noFill/>
            <a:miter lim="800000"/>
            <a:headEnd/>
            <a:tailEnd/>
          </a:ln>
        </p:spPr>
        <p:txBody>
          <a:bodyPr wrap="square">
            <a:spAutoFit/>
          </a:bodyPr>
          <a:lstStyle/>
          <a:p>
            <a:pPr eaLnBrk="0" hangingPunct="0"/>
            <a:r>
              <a:rPr lang="zh-CN" altLang="en-US" sz="2400" dirty="0">
                <a:solidFill>
                  <a:srgbClr val="000000"/>
                </a:solidFill>
                <a:latin typeface="Times" pitchFamily="18" charset="0"/>
                <a:cs typeface="Arial" pitchFamily="34" charset="0"/>
              </a:rPr>
              <a:t>左移一个像素</a:t>
            </a:r>
            <a:endParaRPr lang="en-US" sz="2400" dirty="0">
              <a:solidFill>
                <a:srgbClr val="000000"/>
              </a:solidFill>
              <a:latin typeface="Times" pitchFamily="18"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dirty="0"/>
              <a:t>线性滤波器</a:t>
            </a:r>
            <a:endParaRPr lang="en-US" dirty="0"/>
          </a:p>
        </p:txBody>
      </p:sp>
      <p:pic>
        <p:nvPicPr>
          <p:cNvPr id="33795" name="Picture 3"/>
          <p:cNvPicPr>
            <a:picLocks noChangeAspect="1" noChangeArrowheads="1"/>
          </p:cNvPicPr>
          <p:nvPr/>
        </p:nvPicPr>
        <p:blipFill>
          <a:blip r:embed="rId4"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
        <p:nvSpPr>
          <p:cNvPr id="33796" name="Text Box 4"/>
          <p:cNvSpPr txBox="1">
            <a:spLocks noChangeArrowheads="1"/>
          </p:cNvSpPr>
          <p:nvPr/>
        </p:nvSpPr>
        <p:spPr bwMode="auto">
          <a:xfrm>
            <a:off x="2651126" y="4689475"/>
            <a:ext cx="1198563" cy="457200"/>
          </a:xfrm>
          <a:prstGeom prst="rect">
            <a:avLst/>
          </a:prstGeom>
          <a:noFill/>
          <a:ln w="9525">
            <a:noFill/>
            <a:miter lim="800000"/>
            <a:headEnd/>
            <a:tailEnd/>
          </a:ln>
        </p:spPr>
        <p:txBody>
          <a:bodyPr wrap="none">
            <a:spAutoFit/>
          </a:bodyPr>
          <a:lstStyle/>
          <a:p>
            <a:pPr eaLnBrk="0" hangingPunct="0"/>
            <a:r>
              <a:rPr lang="en-US" sz="2400">
                <a:solidFill>
                  <a:srgbClr val="000000"/>
                </a:solidFill>
                <a:latin typeface="Times" pitchFamily="18" charset="0"/>
                <a:cs typeface="Arial" pitchFamily="34" charset="0"/>
              </a:rPr>
              <a:t>Original</a:t>
            </a:r>
          </a:p>
        </p:txBody>
      </p:sp>
      <p:sp>
        <p:nvSpPr>
          <p:cNvPr id="33797" name="Text Box 5"/>
          <p:cNvSpPr txBox="1">
            <a:spLocks noChangeArrowheads="1"/>
          </p:cNvSpPr>
          <p:nvPr/>
        </p:nvSpPr>
        <p:spPr bwMode="auto">
          <a:xfrm>
            <a:off x="8382000" y="2971801"/>
            <a:ext cx="526106" cy="1015663"/>
          </a:xfrm>
          <a:prstGeom prst="rect">
            <a:avLst/>
          </a:prstGeom>
          <a:noFill/>
          <a:ln w="9525">
            <a:noFill/>
            <a:miter lim="800000"/>
            <a:headEnd/>
            <a:tailEnd/>
          </a:ln>
        </p:spPr>
        <p:txBody>
          <a:bodyPr wrap="none">
            <a:spAutoFit/>
          </a:bodyPr>
          <a:lstStyle/>
          <a:p>
            <a:pPr eaLnBrk="0" hangingPunct="0"/>
            <a:r>
              <a:rPr lang="en-US" sz="6000">
                <a:solidFill>
                  <a:srgbClr val="000000"/>
                </a:solidFill>
                <a:latin typeface="Times" pitchFamily="18" charset="0"/>
                <a:cs typeface="Arial" pitchFamily="34" charset="0"/>
              </a:rPr>
              <a:t>?</a:t>
            </a:r>
          </a:p>
        </p:txBody>
      </p:sp>
      <p:grpSp>
        <p:nvGrpSpPr>
          <p:cNvPr id="2" name="Group 6"/>
          <p:cNvGrpSpPr>
            <a:grpSpLocks/>
          </p:cNvGrpSpPr>
          <p:nvPr/>
        </p:nvGrpSpPr>
        <p:grpSpPr bwMode="auto">
          <a:xfrm>
            <a:off x="5257800" y="3048000"/>
            <a:ext cx="1676400" cy="1295400"/>
            <a:chOff x="3799" y="2064"/>
            <a:chExt cx="1433" cy="1136"/>
          </a:xfrm>
        </p:grpSpPr>
        <p:grpSp>
          <p:nvGrpSpPr>
            <p:cNvPr id="3" name="Group 7"/>
            <p:cNvGrpSpPr>
              <a:grpSpLocks/>
            </p:cNvGrpSpPr>
            <p:nvPr/>
          </p:nvGrpSpPr>
          <p:grpSpPr bwMode="auto">
            <a:xfrm>
              <a:off x="4080" y="2064"/>
              <a:ext cx="1152" cy="1136"/>
              <a:chOff x="144" y="144"/>
              <a:chExt cx="1152" cy="1136"/>
            </a:xfrm>
          </p:grpSpPr>
          <p:sp>
            <p:nvSpPr>
              <p:cNvPr id="33802" name="Rectangle 8"/>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3803" name="Rectangle 9"/>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3804" name="Rectangle 10"/>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3805" name="Rectangle 11"/>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3806" name="Rectangle 12"/>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3807" name="Rectangle 13"/>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3808" name="Rectangle 14"/>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3809" name="Rectangle 15"/>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3810" name="Rectangle 16"/>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3811" name="Line 17"/>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3812" name="Line 18"/>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3813" name="Line 19"/>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3814" name="Line 20"/>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3815" name="Line 21"/>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3816" name="Line 22"/>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3817" name="Line 23"/>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3818" name="Line 24"/>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3801" name="Picture 25"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dirty="0"/>
              <a:t>线性滤波器</a:t>
            </a:r>
            <a:endParaRPr lang="en-US" dirty="0"/>
          </a:p>
        </p:txBody>
      </p:sp>
      <p:pic>
        <p:nvPicPr>
          <p:cNvPr id="34819" name="Picture 3"/>
          <p:cNvPicPr>
            <a:picLocks noChangeAspect="1" noChangeArrowheads="1"/>
          </p:cNvPicPr>
          <p:nvPr/>
        </p:nvPicPr>
        <p:blipFill>
          <a:blip r:embed="rId4"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
        <p:nvSpPr>
          <p:cNvPr id="34820" name="Text Box 4"/>
          <p:cNvSpPr txBox="1">
            <a:spLocks noChangeArrowheads="1"/>
          </p:cNvSpPr>
          <p:nvPr/>
        </p:nvSpPr>
        <p:spPr bwMode="auto">
          <a:xfrm>
            <a:off x="2651126" y="4689475"/>
            <a:ext cx="1198563" cy="457200"/>
          </a:xfrm>
          <a:prstGeom prst="rect">
            <a:avLst/>
          </a:prstGeom>
          <a:noFill/>
          <a:ln w="9525">
            <a:noFill/>
            <a:miter lim="800000"/>
            <a:headEnd/>
            <a:tailEnd/>
          </a:ln>
        </p:spPr>
        <p:txBody>
          <a:bodyPr wrap="none">
            <a:spAutoFit/>
          </a:bodyPr>
          <a:lstStyle/>
          <a:p>
            <a:pPr eaLnBrk="0" hangingPunct="0"/>
            <a:r>
              <a:rPr lang="en-US" sz="2400">
                <a:solidFill>
                  <a:srgbClr val="000000"/>
                </a:solidFill>
                <a:latin typeface="Times" pitchFamily="18" charset="0"/>
                <a:cs typeface="Arial" pitchFamily="34" charset="0"/>
              </a:rPr>
              <a:t>Original</a:t>
            </a:r>
          </a:p>
        </p:txBody>
      </p:sp>
      <p:grpSp>
        <p:nvGrpSpPr>
          <p:cNvPr id="2" name="Group 5"/>
          <p:cNvGrpSpPr>
            <a:grpSpLocks/>
          </p:cNvGrpSpPr>
          <p:nvPr/>
        </p:nvGrpSpPr>
        <p:grpSpPr bwMode="auto">
          <a:xfrm>
            <a:off x="5257800" y="3048000"/>
            <a:ext cx="1676400" cy="1295400"/>
            <a:chOff x="3799" y="2064"/>
            <a:chExt cx="1433" cy="1136"/>
          </a:xfrm>
        </p:grpSpPr>
        <p:grpSp>
          <p:nvGrpSpPr>
            <p:cNvPr id="3" name="Group 6"/>
            <p:cNvGrpSpPr>
              <a:grpSpLocks/>
            </p:cNvGrpSpPr>
            <p:nvPr/>
          </p:nvGrpSpPr>
          <p:grpSpPr bwMode="auto">
            <a:xfrm>
              <a:off x="4080" y="2064"/>
              <a:ext cx="1152" cy="1136"/>
              <a:chOff x="144" y="144"/>
              <a:chExt cx="1152" cy="1136"/>
            </a:xfrm>
          </p:grpSpPr>
          <p:sp>
            <p:nvSpPr>
              <p:cNvPr id="34827" name="Rectangle 7"/>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828" name="Rectangle 8"/>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829" name="Rectangle 9"/>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830" name="Rectangle 10"/>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831" name="Rectangle 11"/>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832" name="Rectangle 12"/>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833" name="Rectangle 13"/>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834" name="Rectangle 14"/>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835" name="Rectangle 15"/>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836" name="Line 16"/>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837" name="Line 17"/>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838" name="Line 18"/>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839" name="Line 19"/>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840" name="Line 20"/>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4841" name="Line 21"/>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842" name="Line 22"/>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843" name="Line 23"/>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4826" name="Picture 2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pic>
        <p:nvPicPr>
          <p:cNvPr id="34822" name="Picture 25"/>
          <p:cNvPicPr>
            <a:picLocks noChangeAspect="1" noChangeArrowheads="1"/>
          </p:cNvPicPr>
          <p:nvPr/>
        </p:nvPicPr>
        <p:blipFill>
          <a:blip r:embed="rId6" cstate="print"/>
          <a:srcRect/>
          <a:stretch>
            <a:fillRect/>
          </a:stretch>
        </p:blipFill>
        <p:spPr bwMode="auto">
          <a:xfrm>
            <a:off x="8001001" y="2667000"/>
            <a:ext cx="1857375" cy="1866900"/>
          </a:xfrm>
          <a:prstGeom prst="rect">
            <a:avLst/>
          </a:prstGeom>
          <a:noFill/>
          <a:ln w="38100">
            <a:solidFill>
              <a:schemeClr val="tx1"/>
            </a:solidFill>
            <a:miter lim="800000"/>
            <a:headEnd/>
            <a:tailEnd/>
          </a:ln>
        </p:spPr>
      </p:pic>
      <p:sp>
        <p:nvSpPr>
          <p:cNvPr id="34823" name="Text Box 26"/>
          <p:cNvSpPr txBox="1">
            <a:spLocks noChangeArrowheads="1"/>
          </p:cNvSpPr>
          <p:nvPr/>
        </p:nvSpPr>
        <p:spPr bwMode="auto">
          <a:xfrm>
            <a:off x="8001000" y="4800601"/>
            <a:ext cx="800219" cy="461665"/>
          </a:xfrm>
          <a:prstGeom prst="rect">
            <a:avLst/>
          </a:prstGeom>
          <a:noFill/>
          <a:ln w="9525">
            <a:noFill/>
            <a:miter lim="800000"/>
            <a:headEnd/>
            <a:tailEnd/>
          </a:ln>
        </p:spPr>
        <p:txBody>
          <a:bodyPr wrap="none">
            <a:spAutoFit/>
          </a:bodyPr>
          <a:lstStyle/>
          <a:p>
            <a:pPr eaLnBrk="0" hangingPunct="0"/>
            <a:r>
              <a:rPr lang="zh-CN" altLang="en-US" sz="2400" dirty="0">
                <a:solidFill>
                  <a:srgbClr val="000000"/>
                </a:solidFill>
                <a:latin typeface="Times" pitchFamily="18" charset="0"/>
                <a:cs typeface="Arial" pitchFamily="34" charset="0"/>
              </a:rPr>
              <a:t>模糊</a:t>
            </a:r>
            <a:endParaRPr lang="en-US" sz="2400" dirty="0">
              <a:solidFill>
                <a:srgbClr val="000000"/>
              </a:solidFill>
              <a:latin typeface="Times" pitchFamily="18" charset="0"/>
              <a:cs typeface="Arial"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dirty="0"/>
              <a:t>线性滤波器</a:t>
            </a:r>
            <a:endParaRPr lang="en-US" dirty="0"/>
          </a:p>
        </p:txBody>
      </p:sp>
      <p:pic>
        <p:nvPicPr>
          <p:cNvPr id="35843" name="Picture 3"/>
          <p:cNvPicPr>
            <a:picLocks noChangeAspect="1" noChangeArrowheads="1"/>
          </p:cNvPicPr>
          <p:nvPr/>
        </p:nvPicPr>
        <p:blipFill>
          <a:blip r:embed="rId4" cstate="print"/>
          <a:srcRect/>
          <a:stretch>
            <a:fillRect/>
          </a:stretch>
        </p:blipFill>
        <p:spPr bwMode="auto">
          <a:xfrm>
            <a:off x="1981201" y="2590801"/>
            <a:ext cx="1876425" cy="1857375"/>
          </a:xfrm>
          <a:prstGeom prst="rect">
            <a:avLst/>
          </a:prstGeom>
          <a:noFill/>
          <a:ln w="38100">
            <a:solidFill>
              <a:schemeClr val="tx1"/>
            </a:solidFill>
            <a:miter lim="800000"/>
            <a:headEnd/>
            <a:tailEnd/>
          </a:ln>
        </p:spPr>
      </p:pic>
      <p:sp>
        <p:nvSpPr>
          <p:cNvPr id="35844" name="Text Box 4"/>
          <p:cNvSpPr txBox="1">
            <a:spLocks noChangeArrowheads="1"/>
          </p:cNvSpPr>
          <p:nvPr/>
        </p:nvSpPr>
        <p:spPr bwMode="auto">
          <a:xfrm>
            <a:off x="2193926" y="4613275"/>
            <a:ext cx="1198563" cy="457200"/>
          </a:xfrm>
          <a:prstGeom prst="rect">
            <a:avLst/>
          </a:prstGeom>
          <a:noFill/>
          <a:ln w="9525">
            <a:noFill/>
            <a:miter lim="800000"/>
            <a:headEnd/>
            <a:tailEnd/>
          </a:ln>
        </p:spPr>
        <p:txBody>
          <a:bodyPr wrap="none">
            <a:spAutoFit/>
          </a:bodyPr>
          <a:lstStyle/>
          <a:p>
            <a:pPr eaLnBrk="0" hangingPunct="0"/>
            <a:r>
              <a:rPr lang="en-US" sz="2400">
                <a:solidFill>
                  <a:srgbClr val="000000"/>
                </a:solidFill>
                <a:latin typeface="Times" pitchFamily="18" charset="0"/>
                <a:cs typeface="Arial" pitchFamily="34" charset="0"/>
              </a:rPr>
              <a:t>Original</a:t>
            </a:r>
          </a:p>
        </p:txBody>
      </p:sp>
      <p:grpSp>
        <p:nvGrpSpPr>
          <p:cNvPr id="2" name="Group 5"/>
          <p:cNvGrpSpPr>
            <a:grpSpLocks/>
          </p:cNvGrpSpPr>
          <p:nvPr/>
        </p:nvGrpSpPr>
        <p:grpSpPr bwMode="auto">
          <a:xfrm>
            <a:off x="6477000" y="2895600"/>
            <a:ext cx="1371600" cy="1066800"/>
            <a:chOff x="3799" y="2064"/>
            <a:chExt cx="1433" cy="1136"/>
          </a:xfrm>
        </p:grpSpPr>
        <p:grpSp>
          <p:nvGrpSpPr>
            <p:cNvPr id="3" name="Group 6"/>
            <p:cNvGrpSpPr>
              <a:grpSpLocks/>
            </p:cNvGrpSpPr>
            <p:nvPr/>
          </p:nvGrpSpPr>
          <p:grpSpPr bwMode="auto">
            <a:xfrm>
              <a:off x="4080" y="2064"/>
              <a:ext cx="1152" cy="1136"/>
              <a:chOff x="144" y="144"/>
              <a:chExt cx="1152" cy="1136"/>
            </a:xfrm>
          </p:grpSpPr>
          <p:sp>
            <p:nvSpPr>
              <p:cNvPr id="35869" name="Rectangle 7"/>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5870" name="Rectangle 8"/>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5871" name="Rectangle 9"/>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5872" name="Rectangle 10"/>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5873" name="Rectangle 11"/>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5874" name="Rectangle 12"/>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5875" name="Rectangle 13"/>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5876" name="Rectangle 14"/>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5877" name="Rectangle 15"/>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5878" name="Line 16"/>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5879" name="Line 17"/>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5880" name="Line 18"/>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5881" name="Line 19"/>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5882" name="Line 20"/>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5883" name="Line 21"/>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5884" name="Line 22"/>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5885" name="Line 23"/>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5868" name="Picture 2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pSp>
        <p:nvGrpSpPr>
          <p:cNvPr id="4" name="Group 25"/>
          <p:cNvGrpSpPr>
            <a:grpSpLocks/>
          </p:cNvGrpSpPr>
          <p:nvPr/>
        </p:nvGrpSpPr>
        <p:grpSpPr bwMode="auto">
          <a:xfrm>
            <a:off x="4495800" y="2895600"/>
            <a:ext cx="1149350" cy="1066800"/>
            <a:chOff x="144" y="144"/>
            <a:chExt cx="1152" cy="1136"/>
          </a:xfrm>
        </p:grpSpPr>
        <p:sp>
          <p:nvSpPr>
            <p:cNvPr id="35850" name="Rectangle 2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5851" name="Rectangle 2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5852" name="Rectangle 2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5853" name="Rectangle 2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5854" name="Rectangle 3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2</a:t>
              </a:r>
            </a:p>
          </p:txBody>
        </p:sp>
        <p:sp>
          <p:nvSpPr>
            <p:cNvPr id="35855" name="Rectangle 3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5856" name="Rectangle 3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5857" name="Rectangle 3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5858" name="Rectangle 3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5859" name="Line 3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5860" name="Line 3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5861" name="Line 3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5862" name="Line 3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5863" name="Line 3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5864" name="Line 4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5865" name="Line 4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5866" name="Line 4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35847" name="Text Box 43"/>
          <p:cNvSpPr txBox="1">
            <a:spLocks noChangeArrowheads="1"/>
          </p:cNvSpPr>
          <p:nvPr/>
        </p:nvSpPr>
        <p:spPr bwMode="auto">
          <a:xfrm>
            <a:off x="5867400" y="2819401"/>
            <a:ext cx="438150" cy="1006475"/>
          </a:xfrm>
          <a:prstGeom prst="rect">
            <a:avLst/>
          </a:prstGeom>
          <a:noFill/>
          <a:ln w="9525">
            <a:noFill/>
            <a:miter lim="800000"/>
            <a:headEnd/>
            <a:tailEnd/>
          </a:ln>
        </p:spPr>
        <p:txBody>
          <a:bodyPr wrap="none">
            <a:spAutoFit/>
          </a:bodyPr>
          <a:lstStyle/>
          <a:p>
            <a:pPr eaLnBrk="0" hangingPunct="0"/>
            <a:r>
              <a:rPr lang="en-US" sz="6000">
                <a:solidFill>
                  <a:srgbClr val="000000"/>
                </a:solidFill>
                <a:latin typeface="Times" pitchFamily="18" charset="0"/>
                <a:cs typeface="Arial" pitchFamily="34" charset="0"/>
              </a:rPr>
              <a:t>-</a:t>
            </a:r>
          </a:p>
        </p:txBody>
      </p:sp>
      <p:sp>
        <p:nvSpPr>
          <p:cNvPr id="35848" name="Text Box 44"/>
          <p:cNvSpPr txBox="1">
            <a:spLocks noChangeArrowheads="1"/>
          </p:cNvSpPr>
          <p:nvPr/>
        </p:nvSpPr>
        <p:spPr bwMode="auto">
          <a:xfrm>
            <a:off x="8991600" y="2895601"/>
            <a:ext cx="526106" cy="1015663"/>
          </a:xfrm>
          <a:prstGeom prst="rect">
            <a:avLst/>
          </a:prstGeom>
          <a:noFill/>
          <a:ln w="9525">
            <a:noFill/>
            <a:miter lim="800000"/>
            <a:headEnd/>
            <a:tailEnd/>
          </a:ln>
        </p:spPr>
        <p:txBody>
          <a:bodyPr wrap="none">
            <a:spAutoFit/>
          </a:bodyPr>
          <a:lstStyle/>
          <a:p>
            <a:pPr eaLnBrk="0" hangingPunct="0"/>
            <a:r>
              <a:rPr lang="en-US" sz="6000">
                <a:solidFill>
                  <a:srgbClr val="000000"/>
                </a:solidFill>
                <a:latin typeface="Times" pitchFamily="18" charset="0"/>
                <a:cs typeface="Arial" pitchFamily="34" charset="0"/>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zh-CN" altLang="en-US" dirty="0"/>
              <a:t>线性滤波器</a:t>
            </a:r>
            <a:endParaRPr lang="en-US" dirty="0"/>
          </a:p>
        </p:txBody>
      </p:sp>
      <p:pic>
        <p:nvPicPr>
          <p:cNvPr id="36867" name="Picture 3"/>
          <p:cNvPicPr>
            <a:picLocks noChangeAspect="1" noChangeArrowheads="1"/>
          </p:cNvPicPr>
          <p:nvPr/>
        </p:nvPicPr>
        <p:blipFill>
          <a:blip r:embed="rId4" cstate="print"/>
          <a:srcRect/>
          <a:stretch>
            <a:fillRect/>
          </a:stretch>
        </p:blipFill>
        <p:spPr bwMode="auto">
          <a:xfrm>
            <a:off x="1981201" y="2590801"/>
            <a:ext cx="1876425" cy="1857375"/>
          </a:xfrm>
          <a:prstGeom prst="rect">
            <a:avLst/>
          </a:prstGeom>
          <a:noFill/>
          <a:ln w="38100">
            <a:solidFill>
              <a:schemeClr val="tx1"/>
            </a:solidFill>
            <a:miter lim="800000"/>
            <a:headEnd/>
            <a:tailEnd/>
          </a:ln>
        </p:spPr>
      </p:pic>
      <p:sp>
        <p:nvSpPr>
          <p:cNvPr id="36868" name="Text Box 4"/>
          <p:cNvSpPr txBox="1">
            <a:spLocks noChangeArrowheads="1"/>
          </p:cNvSpPr>
          <p:nvPr/>
        </p:nvSpPr>
        <p:spPr bwMode="auto">
          <a:xfrm>
            <a:off x="2193926" y="4613275"/>
            <a:ext cx="1198563" cy="457200"/>
          </a:xfrm>
          <a:prstGeom prst="rect">
            <a:avLst/>
          </a:prstGeom>
          <a:noFill/>
          <a:ln w="9525">
            <a:noFill/>
            <a:miter lim="800000"/>
            <a:headEnd/>
            <a:tailEnd/>
          </a:ln>
        </p:spPr>
        <p:txBody>
          <a:bodyPr wrap="none">
            <a:spAutoFit/>
          </a:bodyPr>
          <a:lstStyle/>
          <a:p>
            <a:pPr eaLnBrk="0" hangingPunct="0"/>
            <a:r>
              <a:rPr lang="en-US" sz="2400">
                <a:solidFill>
                  <a:srgbClr val="000000"/>
                </a:solidFill>
                <a:latin typeface="Times" pitchFamily="18" charset="0"/>
                <a:cs typeface="Arial" pitchFamily="34" charset="0"/>
              </a:rPr>
              <a:t>Original</a:t>
            </a:r>
          </a:p>
        </p:txBody>
      </p:sp>
      <p:grpSp>
        <p:nvGrpSpPr>
          <p:cNvPr id="2" name="Group 5"/>
          <p:cNvGrpSpPr>
            <a:grpSpLocks/>
          </p:cNvGrpSpPr>
          <p:nvPr/>
        </p:nvGrpSpPr>
        <p:grpSpPr bwMode="auto">
          <a:xfrm>
            <a:off x="6477000" y="2895600"/>
            <a:ext cx="1371600" cy="1066800"/>
            <a:chOff x="3799" y="2064"/>
            <a:chExt cx="1433" cy="1136"/>
          </a:xfrm>
        </p:grpSpPr>
        <p:grpSp>
          <p:nvGrpSpPr>
            <p:cNvPr id="3" name="Group 6"/>
            <p:cNvGrpSpPr>
              <a:grpSpLocks/>
            </p:cNvGrpSpPr>
            <p:nvPr/>
          </p:nvGrpSpPr>
          <p:grpSpPr bwMode="auto">
            <a:xfrm>
              <a:off x="4080" y="2064"/>
              <a:ext cx="1152" cy="1136"/>
              <a:chOff x="144" y="144"/>
              <a:chExt cx="1152" cy="1136"/>
            </a:xfrm>
          </p:grpSpPr>
          <p:sp>
            <p:nvSpPr>
              <p:cNvPr id="36895" name="Rectangle 7"/>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6896" name="Rectangle 8"/>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6897" name="Rectangle 9"/>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6898" name="Rectangle 10"/>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6899" name="Rectangle 11"/>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6900" name="Rectangle 12"/>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6901" name="Rectangle 13"/>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6902" name="Rectangle 14"/>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6903" name="Rectangle 15"/>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6904" name="Line 16"/>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6905" name="Line 17"/>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906" name="Line 18"/>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907" name="Line 19"/>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6908" name="Line 20"/>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6909" name="Line 21"/>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6910" name="Line 22"/>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6911" name="Line 23"/>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6894" name="Picture 2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pSp>
        <p:nvGrpSpPr>
          <p:cNvPr id="4" name="Group 25"/>
          <p:cNvGrpSpPr>
            <a:grpSpLocks/>
          </p:cNvGrpSpPr>
          <p:nvPr/>
        </p:nvGrpSpPr>
        <p:grpSpPr bwMode="auto">
          <a:xfrm>
            <a:off x="4495800" y="2895600"/>
            <a:ext cx="1149350" cy="1066800"/>
            <a:chOff x="144" y="144"/>
            <a:chExt cx="1152" cy="1136"/>
          </a:xfrm>
        </p:grpSpPr>
        <p:sp>
          <p:nvSpPr>
            <p:cNvPr id="36876" name="Rectangle 2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6877" name="Rectangle 2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6878" name="Rectangle 2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6879" name="Rectangle 2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6880" name="Rectangle 3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2</a:t>
              </a:r>
            </a:p>
          </p:txBody>
        </p:sp>
        <p:sp>
          <p:nvSpPr>
            <p:cNvPr id="36881" name="Rectangle 3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6882" name="Rectangle 3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6883" name="Rectangle 3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6884" name="Rectangle 3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0</a:t>
              </a:r>
            </a:p>
          </p:txBody>
        </p:sp>
        <p:sp>
          <p:nvSpPr>
            <p:cNvPr id="36885" name="Line 3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6886" name="Line 3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887" name="Line 3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888" name="Line 3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6889" name="Line 3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6890" name="Line 4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6891" name="Line 4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6892" name="Line 4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36871" name="Text Box 43"/>
          <p:cNvSpPr txBox="1">
            <a:spLocks noChangeArrowheads="1"/>
          </p:cNvSpPr>
          <p:nvPr/>
        </p:nvSpPr>
        <p:spPr bwMode="auto">
          <a:xfrm>
            <a:off x="5867400" y="2819401"/>
            <a:ext cx="438150" cy="1006475"/>
          </a:xfrm>
          <a:prstGeom prst="rect">
            <a:avLst/>
          </a:prstGeom>
          <a:noFill/>
          <a:ln w="9525">
            <a:noFill/>
            <a:miter lim="800000"/>
            <a:headEnd/>
            <a:tailEnd/>
          </a:ln>
        </p:spPr>
        <p:txBody>
          <a:bodyPr wrap="none">
            <a:spAutoFit/>
          </a:bodyPr>
          <a:lstStyle/>
          <a:p>
            <a:pPr eaLnBrk="0" hangingPunct="0"/>
            <a:r>
              <a:rPr lang="en-US" sz="6000">
                <a:solidFill>
                  <a:srgbClr val="000000"/>
                </a:solidFill>
                <a:latin typeface="Times" pitchFamily="18" charset="0"/>
                <a:cs typeface="Arial" pitchFamily="34" charset="0"/>
              </a:rPr>
              <a:t>-</a:t>
            </a:r>
          </a:p>
        </p:txBody>
      </p:sp>
      <p:sp>
        <p:nvSpPr>
          <p:cNvPr id="36872" name="Text Box 44"/>
          <p:cNvSpPr txBox="1">
            <a:spLocks noChangeArrowheads="1"/>
          </p:cNvSpPr>
          <p:nvPr/>
        </p:nvSpPr>
        <p:spPr bwMode="auto">
          <a:xfrm>
            <a:off x="5943600" y="4724401"/>
            <a:ext cx="4419600" cy="830997"/>
          </a:xfrm>
          <a:prstGeom prst="rect">
            <a:avLst/>
          </a:prstGeom>
          <a:noFill/>
          <a:ln w="9525">
            <a:noFill/>
            <a:miter lim="800000"/>
            <a:headEnd/>
            <a:tailEnd/>
          </a:ln>
        </p:spPr>
        <p:txBody>
          <a:bodyPr>
            <a:spAutoFit/>
          </a:bodyPr>
          <a:lstStyle/>
          <a:p>
            <a:pPr eaLnBrk="0" hangingPunct="0"/>
            <a:r>
              <a:rPr lang="zh-CN" altLang="en-US" sz="2400" dirty="0">
                <a:solidFill>
                  <a:srgbClr val="000000"/>
                </a:solidFill>
                <a:cs typeface="Arial" pitchFamily="34" charset="0"/>
              </a:rPr>
              <a:t>锐化滤波，注重与平均值的差异</a:t>
            </a:r>
            <a:endParaRPr lang="en-US" sz="2400" dirty="0">
              <a:solidFill>
                <a:srgbClr val="000000"/>
              </a:solidFill>
              <a:cs typeface="Arial" pitchFamily="34" charset="0"/>
            </a:endParaRPr>
          </a:p>
        </p:txBody>
      </p:sp>
      <p:pic>
        <p:nvPicPr>
          <p:cNvPr id="36873" name="Picture 45"/>
          <p:cNvPicPr>
            <a:picLocks noChangeAspect="1" noChangeArrowheads="1"/>
          </p:cNvPicPr>
          <p:nvPr/>
        </p:nvPicPr>
        <p:blipFill>
          <a:blip r:embed="rId6" cstate="print"/>
          <a:srcRect/>
          <a:stretch>
            <a:fillRect/>
          </a:stretch>
        </p:blipFill>
        <p:spPr bwMode="auto">
          <a:xfrm>
            <a:off x="8305801" y="2514601"/>
            <a:ext cx="1876425" cy="187642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2842472-5ABC-499D-97D4-F0E4F09BDF64}"/>
              </a:ext>
            </a:extLst>
          </p:cNvPr>
          <p:cNvSpPr txBox="1"/>
          <p:nvPr/>
        </p:nvSpPr>
        <p:spPr>
          <a:xfrm>
            <a:off x="5106573" y="661182"/>
            <a:ext cx="4867421" cy="584775"/>
          </a:xfrm>
          <a:prstGeom prst="rect">
            <a:avLst/>
          </a:prstGeom>
          <a:noFill/>
        </p:spPr>
        <p:txBody>
          <a:bodyPr wrap="square" rtlCol="0">
            <a:spAutoFit/>
          </a:bodyPr>
          <a:lstStyle/>
          <a:p>
            <a:r>
              <a:rPr lang="zh-CN" altLang="en-US" sz="3200" dirty="0">
                <a:latin typeface="+mj-lt"/>
                <a:ea typeface="+mj-ea"/>
              </a:rPr>
              <a:t>锐化滤波</a:t>
            </a:r>
          </a:p>
        </p:txBody>
      </p:sp>
      <p:pic>
        <p:nvPicPr>
          <p:cNvPr id="5" name="图片 4">
            <a:extLst>
              <a:ext uri="{FF2B5EF4-FFF2-40B4-BE49-F238E27FC236}">
                <a16:creationId xmlns:a16="http://schemas.microsoft.com/office/drawing/2014/main" id="{54A70A85-7EE8-4B63-944A-861063884DEB}"/>
              </a:ext>
            </a:extLst>
          </p:cNvPr>
          <p:cNvPicPr>
            <a:picLocks noChangeAspect="1"/>
          </p:cNvPicPr>
          <p:nvPr/>
        </p:nvPicPr>
        <p:blipFill>
          <a:blip r:embed="rId2"/>
          <a:stretch>
            <a:fillRect/>
          </a:stretch>
        </p:blipFill>
        <p:spPr>
          <a:xfrm>
            <a:off x="2457450" y="1419225"/>
            <a:ext cx="7277100" cy="2009775"/>
          </a:xfrm>
          <a:prstGeom prst="rect">
            <a:avLst/>
          </a:prstGeom>
        </p:spPr>
      </p:pic>
      <p:pic>
        <p:nvPicPr>
          <p:cNvPr id="7" name="图片 6">
            <a:extLst>
              <a:ext uri="{FF2B5EF4-FFF2-40B4-BE49-F238E27FC236}">
                <a16:creationId xmlns:a16="http://schemas.microsoft.com/office/drawing/2014/main" id="{93F7F19C-25A3-424C-A6B9-864EDE701AD6}"/>
              </a:ext>
            </a:extLst>
          </p:cNvPr>
          <p:cNvPicPr>
            <a:picLocks noChangeAspect="1"/>
          </p:cNvPicPr>
          <p:nvPr/>
        </p:nvPicPr>
        <p:blipFill>
          <a:blip r:embed="rId3"/>
          <a:stretch>
            <a:fillRect/>
          </a:stretch>
        </p:blipFill>
        <p:spPr>
          <a:xfrm>
            <a:off x="2457450" y="3848925"/>
            <a:ext cx="7477125" cy="2095500"/>
          </a:xfrm>
          <a:prstGeom prst="rect">
            <a:avLst/>
          </a:prstGeom>
        </p:spPr>
      </p:pic>
    </p:spTree>
    <p:extLst>
      <p:ext uri="{BB962C8B-B14F-4D97-AF65-F5344CB8AC3E}">
        <p14:creationId xmlns:p14="http://schemas.microsoft.com/office/powerpoint/2010/main" val="1458310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627A65F-0F55-411F-A1DD-6EDCB91723C6}"/>
              </a:ext>
            </a:extLst>
          </p:cNvPr>
          <p:cNvPicPr>
            <a:picLocks noChangeAspect="1" noChangeArrowheads="1"/>
          </p:cNvPicPr>
          <p:nvPr/>
        </p:nvPicPr>
        <p:blipFill>
          <a:blip r:embed="rId2" cstate="print"/>
          <a:srcRect/>
          <a:stretch>
            <a:fillRect/>
          </a:stretch>
        </p:blipFill>
        <p:spPr bwMode="auto">
          <a:xfrm>
            <a:off x="2924175" y="2023110"/>
            <a:ext cx="6343650" cy="3543300"/>
          </a:xfrm>
          <a:prstGeom prst="rect">
            <a:avLst/>
          </a:prstGeom>
          <a:noFill/>
          <a:ln w="9525">
            <a:noFill/>
            <a:miter lim="800000"/>
            <a:headEnd/>
            <a:tailEnd/>
          </a:ln>
        </p:spPr>
      </p:pic>
      <p:sp>
        <p:nvSpPr>
          <p:cNvPr id="4" name="文本框 3">
            <a:extLst>
              <a:ext uri="{FF2B5EF4-FFF2-40B4-BE49-F238E27FC236}">
                <a16:creationId xmlns:a16="http://schemas.microsoft.com/office/drawing/2014/main" id="{32842472-5ABC-499D-97D4-F0E4F09BDF64}"/>
              </a:ext>
            </a:extLst>
          </p:cNvPr>
          <p:cNvSpPr txBox="1"/>
          <p:nvPr/>
        </p:nvSpPr>
        <p:spPr>
          <a:xfrm>
            <a:off x="5106573" y="661182"/>
            <a:ext cx="4867421" cy="584775"/>
          </a:xfrm>
          <a:prstGeom prst="rect">
            <a:avLst/>
          </a:prstGeom>
          <a:noFill/>
        </p:spPr>
        <p:txBody>
          <a:bodyPr wrap="square" rtlCol="0">
            <a:spAutoFit/>
          </a:bodyPr>
          <a:lstStyle/>
          <a:p>
            <a:r>
              <a:rPr lang="zh-CN" altLang="en-US" sz="3200" dirty="0">
                <a:latin typeface="+mj-lt"/>
                <a:ea typeface="+mj-ea"/>
              </a:rPr>
              <a:t>锐化滤波</a:t>
            </a:r>
          </a:p>
        </p:txBody>
      </p:sp>
    </p:spTree>
    <p:extLst>
      <p:ext uri="{BB962C8B-B14F-4D97-AF65-F5344CB8AC3E}">
        <p14:creationId xmlns:p14="http://schemas.microsoft.com/office/powerpoint/2010/main" val="677897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6C3E1E-54DE-4718-BA98-4B5B8757266D}"/>
              </a:ext>
            </a:extLst>
          </p:cNvPr>
          <p:cNvSpPr txBox="1"/>
          <p:nvPr/>
        </p:nvSpPr>
        <p:spPr>
          <a:xfrm>
            <a:off x="4965895" y="379828"/>
            <a:ext cx="4881490" cy="769441"/>
          </a:xfrm>
          <a:prstGeom prst="rect">
            <a:avLst/>
          </a:prstGeom>
          <a:noFill/>
        </p:spPr>
        <p:txBody>
          <a:bodyPr wrap="square" rtlCol="0">
            <a:spAutoFit/>
          </a:bodyPr>
          <a:lstStyle/>
          <a:p>
            <a:r>
              <a:rPr lang="zh-CN" altLang="en-US" sz="4400" dirty="0"/>
              <a:t>中值滤波</a:t>
            </a:r>
          </a:p>
        </p:txBody>
      </p:sp>
      <p:pic>
        <p:nvPicPr>
          <p:cNvPr id="3" name="Picture 5">
            <a:extLst>
              <a:ext uri="{FF2B5EF4-FFF2-40B4-BE49-F238E27FC236}">
                <a16:creationId xmlns:a16="http://schemas.microsoft.com/office/drawing/2014/main" id="{8F94BA84-4472-46FE-AE2A-E7DDBF263FC0}"/>
              </a:ext>
            </a:extLst>
          </p:cNvPr>
          <p:cNvPicPr>
            <a:picLocks noChangeAspect="1" noChangeArrowheads="1"/>
          </p:cNvPicPr>
          <p:nvPr/>
        </p:nvPicPr>
        <p:blipFill>
          <a:blip r:embed="rId3" cstate="print"/>
          <a:srcRect l="37692" t="44589" r="17421" b="25266"/>
          <a:stretch>
            <a:fillRect/>
          </a:stretch>
        </p:blipFill>
        <p:spPr bwMode="auto">
          <a:xfrm>
            <a:off x="465407" y="1854329"/>
            <a:ext cx="4724400" cy="2971800"/>
          </a:xfrm>
          <a:prstGeom prst="rect">
            <a:avLst/>
          </a:prstGeom>
          <a:noFill/>
          <a:ln w="9525">
            <a:noFill/>
            <a:miter lim="800000"/>
            <a:headEnd/>
            <a:tailEnd/>
          </a:ln>
        </p:spPr>
      </p:pic>
      <p:sp>
        <p:nvSpPr>
          <p:cNvPr id="4" name="文本框 3">
            <a:extLst>
              <a:ext uri="{FF2B5EF4-FFF2-40B4-BE49-F238E27FC236}">
                <a16:creationId xmlns:a16="http://schemas.microsoft.com/office/drawing/2014/main" id="{F3767B9B-4E38-473F-AD85-4F05A32DFBFD}"/>
              </a:ext>
            </a:extLst>
          </p:cNvPr>
          <p:cNvSpPr txBox="1"/>
          <p:nvPr/>
        </p:nvSpPr>
        <p:spPr>
          <a:xfrm>
            <a:off x="5992838" y="2924731"/>
            <a:ext cx="3854547" cy="830997"/>
          </a:xfrm>
          <a:prstGeom prst="rect">
            <a:avLst/>
          </a:prstGeom>
          <a:noFill/>
        </p:spPr>
        <p:txBody>
          <a:bodyPr wrap="square" rtlCol="0">
            <a:spAutoFit/>
          </a:bodyPr>
          <a:lstStyle/>
          <a:p>
            <a:r>
              <a:rPr lang="zh-CN" altLang="en-US" sz="2400" dirty="0"/>
              <a:t>对脉冲噪声与椒盐噪声有良好效果</a:t>
            </a:r>
          </a:p>
        </p:txBody>
      </p:sp>
      <p:sp>
        <p:nvSpPr>
          <p:cNvPr id="5" name="矩形 4">
            <a:extLst>
              <a:ext uri="{FF2B5EF4-FFF2-40B4-BE49-F238E27FC236}">
                <a16:creationId xmlns:a16="http://schemas.microsoft.com/office/drawing/2014/main" id="{AF183830-E9E8-4C8F-B635-F4D6D28BF59F}"/>
              </a:ext>
            </a:extLst>
          </p:cNvPr>
          <p:cNvSpPr/>
          <p:nvPr/>
        </p:nvSpPr>
        <p:spPr>
          <a:xfrm>
            <a:off x="351692" y="1702191"/>
            <a:ext cx="1688123" cy="7033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55482C5-02A1-4FE7-B49C-6745960BFEB7}"/>
              </a:ext>
            </a:extLst>
          </p:cNvPr>
          <p:cNvSpPr txBox="1"/>
          <p:nvPr/>
        </p:nvSpPr>
        <p:spPr>
          <a:xfrm>
            <a:off x="2532184" y="5346523"/>
            <a:ext cx="4867421" cy="369332"/>
          </a:xfrm>
          <a:prstGeom prst="rect">
            <a:avLst/>
          </a:prstGeom>
          <a:noFill/>
        </p:spPr>
        <p:txBody>
          <a:bodyPr wrap="square" rtlCol="0">
            <a:spAutoFit/>
          </a:bodyPr>
          <a:lstStyle/>
          <a:p>
            <a:r>
              <a:rPr lang="zh-CN" altLang="en-US" dirty="0">
                <a:latin typeface="+mj-lt"/>
                <a:ea typeface="+mj-ea"/>
              </a:rPr>
              <a:t>非线性</a:t>
            </a:r>
            <a:r>
              <a:rPr lang="en-US" altLang="zh-CN" dirty="0">
                <a:latin typeface="+mj-lt"/>
                <a:ea typeface="+mj-ea"/>
              </a:rPr>
              <a:t>...</a:t>
            </a:r>
            <a:endParaRPr lang="zh-CN" altLang="en-US" dirty="0">
              <a:latin typeface="+mj-lt"/>
              <a:ea typeface="+mj-ea"/>
            </a:endParaRPr>
          </a:p>
        </p:txBody>
      </p:sp>
    </p:spTree>
    <p:extLst>
      <p:ext uri="{BB962C8B-B14F-4D97-AF65-F5344CB8AC3E}">
        <p14:creationId xmlns:p14="http://schemas.microsoft.com/office/powerpoint/2010/main" val="2596065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AF656D2-7565-4FDC-B6B8-E73BB11E7B87}"/>
              </a:ext>
            </a:extLst>
          </p:cNvPr>
          <p:cNvPicPr>
            <a:picLocks noChangeAspect="1" noChangeArrowheads="1"/>
          </p:cNvPicPr>
          <p:nvPr/>
        </p:nvPicPr>
        <p:blipFill>
          <a:blip r:embed="rId2" cstate="print"/>
          <a:srcRect t="8824"/>
          <a:stretch>
            <a:fillRect/>
          </a:stretch>
        </p:blipFill>
        <p:spPr bwMode="auto">
          <a:xfrm>
            <a:off x="2762250" y="1181979"/>
            <a:ext cx="6667500" cy="4724400"/>
          </a:xfrm>
          <a:prstGeom prst="rect">
            <a:avLst/>
          </a:prstGeom>
          <a:noFill/>
          <a:ln w="9525">
            <a:noFill/>
            <a:miter lim="800000"/>
            <a:headEnd/>
            <a:tailEnd/>
          </a:ln>
        </p:spPr>
      </p:pic>
      <p:sp>
        <p:nvSpPr>
          <p:cNvPr id="3" name="文本框 2">
            <a:extLst>
              <a:ext uri="{FF2B5EF4-FFF2-40B4-BE49-F238E27FC236}">
                <a16:creationId xmlns:a16="http://schemas.microsoft.com/office/drawing/2014/main" id="{16B993F6-C0FE-4EDB-A4B0-A153819CB6CE}"/>
              </a:ext>
            </a:extLst>
          </p:cNvPr>
          <p:cNvSpPr txBox="1"/>
          <p:nvPr/>
        </p:nvSpPr>
        <p:spPr>
          <a:xfrm>
            <a:off x="543951" y="1659988"/>
            <a:ext cx="2325858" cy="369332"/>
          </a:xfrm>
          <a:prstGeom prst="rect">
            <a:avLst/>
          </a:prstGeom>
          <a:noFill/>
        </p:spPr>
        <p:txBody>
          <a:bodyPr wrap="square" rtlCol="0">
            <a:spAutoFit/>
          </a:bodyPr>
          <a:lstStyle/>
          <a:p>
            <a:r>
              <a:rPr lang="zh-CN" altLang="en-US" dirty="0"/>
              <a:t>加了椒盐噪声的图像</a:t>
            </a:r>
          </a:p>
        </p:txBody>
      </p:sp>
      <p:sp>
        <p:nvSpPr>
          <p:cNvPr id="4" name="文本框 3">
            <a:extLst>
              <a:ext uri="{FF2B5EF4-FFF2-40B4-BE49-F238E27FC236}">
                <a16:creationId xmlns:a16="http://schemas.microsoft.com/office/drawing/2014/main" id="{088BB555-E48A-49E4-BFFA-A0BC7D2D0DF8}"/>
              </a:ext>
            </a:extLst>
          </p:cNvPr>
          <p:cNvSpPr txBox="1"/>
          <p:nvPr/>
        </p:nvSpPr>
        <p:spPr>
          <a:xfrm>
            <a:off x="9634025" y="1659988"/>
            <a:ext cx="2014024" cy="369332"/>
          </a:xfrm>
          <a:prstGeom prst="rect">
            <a:avLst/>
          </a:prstGeom>
          <a:noFill/>
        </p:spPr>
        <p:txBody>
          <a:bodyPr wrap="square" rtlCol="0">
            <a:spAutoFit/>
          </a:bodyPr>
          <a:lstStyle/>
          <a:p>
            <a:r>
              <a:rPr lang="zh-CN" altLang="en-US" dirty="0"/>
              <a:t>中值滤波后的图像</a:t>
            </a:r>
          </a:p>
        </p:txBody>
      </p:sp>
    </p:spTree>
    <p:extLst>
      <p:ext uri="{BB962C8B-B14F-4D97-AF65-F5344CB8AC3E}">
        <p14:creationId xmlns:p14="http://schemas.microsoft.com/office/powerpoint/2010/main" val="2769985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D005C3D-926E-48B1-8FE3-ABA571A9BA9F}"/>
              </a:ext>
            </a:extLst>
          </p:cNvPr>
          <p:cNvSpPr txBox="1"/>
          <p:nvPr/>
        </p:nvSpPr>
        <p:spPr>
          <a:xfrm>
            <a:off x="1347823" y="612373"/>
            <a:ext cx="9923489" cy="2246769"/>
          </a:xfrm>
          <a:prstGeom prst="rect">
            <a:avLst/>
          </a:prstGeom>
          <a:noFill/>
        </p:spPr>
        <p:txBody>
          <a:bodyPr wrap="square" rtlCol="0">
            <a:spAutoFit/>
          </a:bodyPr>
          <a:lstStyle/>
          <a:p>
            <a:r>
              <a:rPr lang="zh-CN" altLang="en-US" sz="2800" dirty="0"/>
              <a:t>自然世界中的图像是连续的，在计算机视觉中，我们对离散的数字图像进行操作：</a:t>
            </a:r>
            <a:endParaRPr lang="en-US" altLang="zh-CN" sz="2800" dirty="0"/>
          </a:p>
          <a:p>
            <a:pPr lvl="1"/>
            <a:endParaRPr lang="en-US" altLang="zh-CN" sz="2800" dirty="0"/>
          </a:p>
          <a:p>
            <a:pPr lvl="1"/>
            <a:r>
              <a:rPr lang="zh-CN" altLang="en-US" sz="2800" dirty="0"/>
              <a:t>在常规网格上采样</a:t>
            </a:r>
            <a:r>
              <a:rPr lang="en-US" altLang="zh-CN" sz="2800" dirty="0"/>
              <a:t>2D</a:t>
            </a:r>
            <a:r>
              <a:rPr lang="zh-CN" altLang="en-US" sz="2800" dirty="0"/>
              <a:t>空间。</a:t>
            </a:r>
            <a:endParaRPr lang="en-US" altLang="zh-CN" sz="2800" dirty="0"/>
          </a:p>
          <a:p>
            <a:pPr lvl="1"/>
            <a:r>
              <a:rPr lang="zh-CN" altLang="en-US" sz="2800" dirty="0"/>
              <a:t>量化每个样本（四舍五入到最接近的整数）。</a:t>
            </a:r>
          </a:p>
        </p:txBody>
      </p:sp>
      <p:grpSp>
        <p:nvGrpSpPr>
          <p:cNvPr id="4" name="Group 22">
            <a:extLst>
              <a:ext uri="{FF2B5EF4-FFF2-40B4-BE49-F238E27FC236}">
                <a16:creationId xmlns:a16="http://schemas.microsoft.com/office/drawing/2014/main" id="{EFF3B182-821B-45CF-84AE-AF20AD2E0436}"/>
              </a:ext>
            </a:extLst>
          </p:cNvPr>
          <p:cNvGrpSpPr>
            <a:grpSpLocks/>
          </p:cNvGrpSpPr>
          <p:nvPr/>
        </p:nvGrpSpPr>
        <p:grpSpPr bwMode="auto">
          <a:xfrm>
            <a:off x="1505030" y="3025182"/>
            <a:ext cx="8540750" cy="2011362"/>
            <a:chOff x="960193" y="2881305"/>
            <a:chExt cx="8541062" cy="2011318"/>
          </a:xfrm>
        </p:grpSpPr>
        <p:pic>
          <p:nvPicPr>
            <p:cNvPr id="5" name="Picture 5" descr="conv">
              <a:extLst>
                <a:ext uri="{FF2B5EF4-FFF2-40B4-BE49-F238E27FC236}">
                  <a16:creationId xmlns:a16="http://schemas.microsoft.com/office/drawing/2014/main" id="{916F78B0-4537-4488-BCDE-C7520F4BE338}"/>
                </a:ext>
              </a:extLst>
            </p:cNvPr>
            <p:cNvPicPr>
              <a:picLocks noChangeAspect="1" noChangeArrowheads="1"/>
            </p:cNvPicPr>
            <p:nvPr/>
          </p:nvPicPr>
          <p:blipFill>
            <a:blip r:embed="rId5" cstate="print"/>
            <a:srcRect/>
            <a:stretch>
              <a:fillRect/>
            </a:stretch>
          </p:blipFill>
          <p:spPr bwMode="auto">
            <a:xfrm>
              <a:off x="3941821" y="3359143"/>
              <a:ext cx="3989375" cy="1533480"/>
            </a:xfrm>
            <a:prstGeom prst="rect">
              <a:avLst/>
            </a:prstGeom>
            <a:noFill/>
            <a:ln w="9525">
              <a:noFill/>
              <a:miter lim="800000"/>
              <a:headEnd/>
              <a:tailEnd/>
            </a:ln>
          </p:spPr>
        </p:pic>
        <p:sp>
          <p:nvSpPr>
            <p:cNvPr id="6" name="Line 6">
              <a:extLst>
                <a:ext uri="{FF2B5EF4-FFF2-40B4-BE49-F238E27FC236}">
                  <a16:creationId xmlns:a16="http://schemas.microsoft.com/office/drawing/2014/main" id="{90EC3DD3-2D6D-4D34-9574-C75ED9486A8A}"/>
                </a:ext>
              </a:extLst>
            </p:cNvPr>
            <p:cNvSpPr>
              <a:spLocks noChangeShapeType="1"/>
            </p:cNvSpPr>
            <p:nvPr/>
          </p:nvSpPr>
          <p:spPr bwMode="auto">
            <a:xfrm flipH="1">
              <a:off x="3738621" y="3255955"/>
              <a:ext cx="12700" cy="873125"/>
            </a:xfrm>
            <a:prstGeom prst="line">
              <a:avLst/>
            </a:prstGeom>
            <a:noFill/>
            <a:ln w="19050">
              <a:solidFill>
                <a:schemeClr val="tx1"/>
              </a:solidFill>
              <a:round/>
              <a:headEnd/>
              <a:tailEnd type="triangle" w="med" len="med"/>
            </a:ln>
          </p:spPr>
          <p:txBody>
            <a:bodyPr/>
            <a:lstStyle/>
            <a:p>
              <a:endParaRPr lang="en-US"/>
            </a:p>
          </p:txBody>
        </p:sp>
        <p:pic>
          <p:nvPicPr>
            <p:cNvPr id="7" name="Picture 7" descr="txp_fig">
              <a:extLst>
                <a:ext uri="{FF2B5EF4-FFF2-40B4-BE49-F238E27FC236}">
                  <a16:creationId xmlns:a16="http://schemas.microsoft.com/office/drawing/2014/main" id="{BB50CEA9-CAFA-4D04-82E6-F8787996FEAC}"/>
                </a:ext>
              </a:extLst>
            </p:cNvPr>
            <p:cNvPicPr>
              <a:picLocks noChangeAspect="1" noChangeArrowheads="1"/>
            </p:cNvPicPr>
            <p:nvPr>
              <p:custDataLst>
                <p:tags r:id="rId1"/>
              </p:custDataLst>
            </p:nvPr>
          </p:nvPicPr>
          <p:blipFill>
            <a:blip r:embed="rId6" cstate="print"/>
            <a:srcRect/>
            <a:stretch>
              <a:fillRect/>
            </a:stretch>
          </p:blipFill>
          <p:spPr bwMode="auto">
            <a:xfrm>
              <a:off x="3510021" y="3478205"/>
              <a:ext cx="127000" cy="187325"/>
            </a:xfrm>
            <a:prstGeom prst="rect">
              <a:avLst/>
            </a:prstGeom>
            <a:noFill/>
            <a:ln w="9525">
              <a:noFill/>
              <a:miter lim="800000"/>
              <a:headEnd/>
              <a:tailEnd/>
            </a:ln>
          </p:spPr>
        </p:pic>
        <p:sp>
          <p:nvSpPr>
            <p:cNvPr id="8" name="Line 8">
              <a:extLst>
                <a:ext uri="{FF2B5EF4-FFF2-40B4-BE49-F238E27FC236}">
                  <a16:creationId xmlns:a16="http://schemas.microsoft.com/office/drawing/2014/main" id="{73BD958E-0F64-44B1-893F-8A3E46B239BA}"/>
                </a:ext>
              </a:extLst>
            </p:cNvPr>
            <p:cNvSpPr>
              <a:spLocks noChangeShapeType="1"/>
            </p:cNvSpPr>
            <p:nvPr/>
          </p:nvSpPr>
          <p:spPr bwMode="auto">
            <a:xfrm rot="16200000" flipH="1">
              <a:off x="4360921" y="2760655"/>
              <a:ext cx="0" cy="812800"/>
            </a:xfrm>
            <a:prstGeom prst="line">
              <a:avLst/>
            </a:prstGeom>
            <a:noFill/>
            <a:ln w="19050">
              <a:solidFill>
                <a:schemeClr val="tx1"/>
              </a:solidFill>
              <a:round/>
              <a:headEnd/>
              <a:tailEnd type="triangle" w="med" len="med"/>
            </a:ln>
          </p:spPr>
          <p:txBody>
            <a:bodyPr/>
            <a:lstStyle/>
            <a:p>
              <a:endParaRPr lang="en-US"/>
            </a:p>
          </p:txBody>
        </p:sp>
        <p:pic>
          <p:nvPicPr>
            <p:cNvPr id="9" name="Picture 9" descr="txp_fig">
              <a:extLst>
                <a:ext uri="{FF2B5EF4-FFF2-40B4-BE49-F238E27FC236}">
                  <a16:creationId xmlns:a16="http://schemas.microsoft.com/office/drawing/2014/main" id="{A185D6BD-9434-4026-99D6-EB22AE30AFC6}"/>
                </a:ext>
              </a:extLst>
            </p:cNvPr>
            <p:cNvPicPr>
              <a:picLocks noChangeAspect="1" noChangeArrowheads="1"/>
            </p:cNvPicPr>
            <p:nvPr>
              <p:custDataLst>
                <p:tags r:id="rId2"/>
              </p:custDataLst>
            </p:nvPr>
          </p:nvPicPr>
          <p:blipFill>
            <a:blip r:embed="rId7" cstate="print"/>
            <a:srcRect/>
            <a:stretch>
              <a:fillRect/>
            </a:stretch>
          </p:blipFill>
          <p:spPr bwMode="auto">
            <a:xfrm>
              <a:off x="4018021" y="2881305"/>
              <a:ext cx="188913" cy="244475"/>
            </a:xfrm>
            <a:prstGeom prst="rect">
              <a:avLst/>
            </a:prstGeom>
            <a:noFill/>
            <a:ln w="9525">
              <a:noFill/>
              <a:miter lim="800000"/>
              <a:headEnd/>
              <a:tailEnd/>
            </a:ln>
          </p:spPr>
        </p:pic>
        <p:pic>
          <p:nvPicPr>
            <p:cNvPr id="10" name="Picture 10" descr="image_func">
              <a:extLst>
                <a:ext uri="{FF2B5EF4-FFF2-40B4-BE49-F238E27FC236}">
                  <a16:creationId xmlns:a16="http://schemas.microsoft.com/office/drawing/2014/main" id="{233AFE16-ADFF-4CEF-A7A2-AC8BF952662B}"/>
                </a:ext>
              </a:extLst>
            </p:cNvPr>
            <p:cNvPicPr>
              <a:picLocks noChangeAspect="1" noChangeArrowheads="1"/>
            </p:cNvPicPr>
            <p:nvPr/>
          </p:nvPicPr>
          <p:blipFill>
            <a:blip r:embed="rId8" cstate="print"/>
            <a:srcRect l="53148" t="52576"/>
            <a:stretch>
              <a:fillRect/>
            </a:stretch>
          </p:blipFill>
          <p:spPr bwMode="auto">
            <a:xfrm>
              <a:off x="960193" y="3286117"/>
              <a:ext cx="1987902" cy="1530377"/>
            </a:xfrm>
            <a:prstGeom prst="rect">
              <a:avLst/>
            </a:prstGeom>
            <a:noFill/>
            <a:ln w="9525">
              <a:noFill/>
              <a:miter lim="800000"/>
              <a:headEnd/>
              <a:tailEnd/>
            </a:ln>
          </p:spPr>
        </p:pic>
        <p:sp>
          <p:nvSpPr>
            <p:cNvPr id="11" name="Right Arrow 13">
              <a:extLst>
                <a:ext uri="{FF2B5EF4-FFF2-40B4-BE49-F238E27FC236}">
                  <a16:creationId xmlns:a16="http://schemas.microsoft.com/office/drawing/2014/main" id="{5A294C24-E2B9-40D8-9AFC-B2A569C2AF41}"/>
                </a:ext>
              </a:extLst>
            </p:cNvPr>
            <p:cNvSpPr>
              <a:spLocks noChangeArrowheads="1"/>
            </p:cNvSpPr>
            <p:nvPr/>
          </p:nvSpPr>
          <p:spPr bwMode="auto">
            <a:xfrm>
              <a:off x="2965428" y="3940182"/>
              <a:ext cx="620721" cy="255591"/>
            </a:xfrm>
            <a:prstGeom prst="rightArrow">
              <a:avLst>
                <a:gd name="adj1" fmla="val 50000"/>
                <a:gd name="adj2" fmla="val 49999"/>
              </a:avLst>
            </a:prstGeom>
            <a:solidFill>
              <a:schemeClr val="accent1"/>
            </a:solidFill>
            <a:ln w="9525" algn="ctr">
              <a:solidFill>
                <a:schemeClr val="tx1"/>
              </a:solidFill>
              <a:round/>
              <a:headEnd/>
              <a:tailEnd/>
            </a:ln>
          </p:spPr>
          <p:txBody>
            <a:bodyPr/>
            <a:lstStyle/>
            <a:p>
              <a:pPr eaLnBrk="0" hangingPunct="0"/>
              <a:endParaRPr lang="en-US" b="0"/>
            </a:p>
          </p:txBody>
        </p:sp>
        <p:sp>
          <p:nvSpPr>
            <p:cNvPr id="12" name="TextBox 15">
              <a:extLst>
                <a:ext uri="{FF2B5EF4-FFF2-40B4-BE49-F238E27FC236}">
                  <a16:creationId xmlns:a16="http://schemas.microsoft.com/office/drawing/2014/main" id="{02D8AF61-C2E3-4556-87C9-CE58992FE45A}"/>
                </a:ext>
              </a:extLst>
            </p:cNvPr>
            <p:cNvSpPr txBox="1">
              <a:spLocks noChangeArrowheads="1"/>
            </p:cNvSpPr>
            <p:nvPr/>
          </p:nvSpPr>
          <p:spPr bwMode="auto">
            <a:xfrm>
              <a:off x="8259813" y="3757617"/>
              <a:ext cx="1241442" cy="369332"/>
            </a:xfrm>
            <a:prstGeom prst="rect">
              <a:avLst/>
            </a:prstGeom>
            <a:noFill/>
            <a:ln w="9525">
              <a:noFill/>
              <a:miter lim="800000"/>
              <a:headEnd/>
              <a:tailEnd/>
            </a:ln>
          </p:spPr>
          <p:txBody>
            <a:bodyPr>
              <a:spAutoFit/>
            </a:bodyPr>
            <a:lstStyle/>
            <a:p>
              <a:r>
                <a:rPr lang="en-US"/>
                <a:t>2D</a:t>
              </a:r>
            </a:p>
          </p:txBody>
        </p:sp>
      </p:grpSp>
      <p:pic>
        <p:nvPicPr>
          <p:cNvPr id="20" name="Picture 8" descr="smoothing-d5">
            <a:extLst>
              <a:ext uri="{FF2B5EF4-FFF2-40B4-BE49-F238E27FC236}">
                <a16:creationId xmlns:a16="http://schemas.microsoft.com/office/drawing/2014/main" id="{7DB97645-CA9B-4FB8-A608-4A187117BD3A}"/>
              </a:ext>
            </a:extLst>
          </p:cNvPr>
          <p:cNvPicPr>
            <a:picLocks noChangeAspect="1" noChangeArrowheads="1"/>
          </p:cNvPicPr>
          <p:nvPr/>
        </p:nvPicPr>
        <p:blipFill>
          <a:blip r:embed="rId9" cstate="print"/>
          <a:srcRect b="48459"/>
          <a:stretch>
            <a:fillRect/>
          </a:stretch>
        </p:blipFill>
        <p:spPr bwMode="auto">
          <a:xfrm>
            <a:off x="5473736" y="5481540"/>
            <a:ext cx="3322637" cy="1247775"/>
          </a:xfrm>
          <a:prstGeom prst="rect">
            <a:avLst/>
          </a:prstGeom>
          <a:noFill/>
          <a:ln w="9525">
            <a:noFill/>
            <a:miter lim="800000"/>
            <a:headEnd/>
            <a:tailEnd/>
          </a:ln>
        </p:spPr>
      </p:pic>
      <p:grpSp>
        <p:nvGrpSpPr>
          <p:cNvPr id="21" name="Group 21">
            <a:extLst>
              <a:ext uri="{FF2B5EF4-FFF2-40B4-BE49-F238E27FC236}">
                <a16:creationId xmlns:a16="http://schemas.microsoft.com/office/drawing/2014/main" id="{9BCAADC0-ADC1-4A46-8D15-D466E8332B51}"/>
              </a:ext>
            </a:extLst>
          </p:cNvPr>
          <p:cNvGrpSpPr>
            <a:grpSpLocks noChangeAspect="1"/>
          </p:cNvGrpSpPr>
          <p:nvPr/>
        </p:nvGrpSpPr>
        <p:grpSpPr bwMode="auto">
          <a:xfrm>
            <a:off x="1347823" y="5406927"/>
            <a:ext cx="3395663" cy="1352550"/>
            <a:chOff x="-2840139" y="3502026"/>
            <a:chExt cx="3943404" cy="1570059"/>
          </a:xfrm>
        </p:grpSpPr>
        <p:pic>
          <p:nvPicPr>
            <p:cNvPr id="22" name="Picture 8" descr="smoothing-d5">
              <a:extLst>
                <a:ext uri="{FF2B5EF4-FFF2-40B4-BE49-F238E27FC236}">
                  <a16:creationId xmlns:a16="http://schemas.microsoft.com/office/drawing/2014/main" id="{25890296-48D3-4FFF-879D-088C70BC9497}"/>
                </a:ext>
              </a:extLst>
            </p:cNvPr>
            <p:cNvPicPr>
              <a:picLocks noChangeAspect="1" noChangeArrowheads="1"/>
            </p:cNvPicPr>
            <p:nvPr/>
          </p:nvPicPr>
          <p:blipFill>
            <a:blip r:embed="rId9" cstate="print"/>
            <a:srcRect b="48459"/>
            <a:stretch>
              <a:fillRect/>
            </a:stretch>
          </p:blipFill>
          <p:spPr bwMode="auto">
            <a:xfrm>
              <a:off x="-2840139" y="3611565"/>
              <a:ext cx="3890963" cy="1460520"/>
            </a:xfrm>
            <a:prstGeom prst="rect">
              <a:avLst/>
            </a:prstGeom>
            <a:noFill/>
            <a:ln w="9525">
              <a:noFill/>
              <a:miter lim="800000"/>
              <a:headEnd/>
              <a:tailEnd/>
            </a:ln>
          </p:spPr>
        </p:pic>
        <p:sp>
          <p:nvSpPr>
            <p:cNvPr id="23" name="Rectangle 20">
              <a:extLst>
                <a:ext uri="{FF2B5EF4-FFF2-40B4-BE49-F238E27FC236}">
                  <a16:creationId xmlns:a16="http://schemas.microsoft.com/office/drawing/2014/main" id="{551E8D22-70F3-4DB2-B815-53CB9F4EFBB5}"/>
                </a:ext>
              </a:extLst>
            </p:cNvPr>
            <p:cNvSpPr>
              <a:spLocks noChangeArrowheads="1"/>
            </p:cNvSpPr>
            <p:nvPr/>
          </p:nvSpPr>
          <p:spPr bwMode="auto">
            <a:xfrm>
              <a:off x="-2657574" y="3502026"/>
              <a:ext cx="3760839" cy="1168416"/>
            </a:xfrm>
            <a:prstGeom prst="rect">
              <a:avLst/>
            </a:prstGeom>
            <a:solidFill>
              <a:schemeClr val="bg1"/>
            </a:solidFill>
            <a:ln w="9525" algn="ctr">
              <a:noFill/>
              <a:round/>
              <a:headEnd/>
              <a:tailEnd/>
            </a:ln>
          </p:spPr>
          <p:txBody>
            <a:bodyPr/>
            <a:lstStyle/>
            <a:p>
              <a:pPr eaLnBrk="0" hangingPunct="0"/>
              <a:endParaRPr lang="en-US" b="0"/>
            </a:p>
          </p:txBody>
        </p:sp>
        <p:sp>
          <p:nvSpPr>
            <p:cNvPr id="24" name="Freeform 19">
              <a:extLst>
                <a:ext uri="{FF2B5EF4-FFF2-40B4-BE49-F238E27FC236}">
                  <a16:creationId xmlns:a16="http://schemas.microsoft.com/office/drawing/2014/main" id="{BDA57B42-3B73-4142-BDD4-B3827775EBC0}"/>
                </a:ext>
              </a:extLst>
            </p:cNvPr>
            <p:cNvSpPr>
              <a:spLocks noChangeArrowheads="1"/>
            </p:cNvSpPr>
            <p:nvPr/>
          </p:nvSpPr>
          <p:spPr bwMode="auto">
            <a:xfrm>
              <a:off x="-2621061" y="3830643"/>
              <a:ext cx="3645074" cy="843419"/>
            </a:xfrm>
            <a:custGeom>
              <a:avLst/>
              <a:gdLst>
                <a:gd name="T0" fmla="*/ 0 w 3645074"/>
                <a:gd name="T1" fmla="*/ 179539 h 843419"/>
                <a:gd name="T2" fmla="*/ 50104 w 3645074"/>
                <a:gd name="T3" fmla="*/ 179539 h 843419"/>
                <a:gd name="T4" fmla="*/ 237994 w 3645074"/>
                <a:gd name="T5" fmla="*/ 705632 h 843419"/>
                <a:gd name="T6" fmla="*/ 388307 w 3645074"/>
                <a:gd name="T7" fmla="*/ 304800 h 843419"/>
                <a:gd name="T8" fmla="*/ 501041 w 3645074"/>
                <a:gd name="T9" fmla="*/ 304800 h 843419"/>
                <a:gd name="T10" fmla="*/ 526093 w 3645074"/>
                <a:gd name="T11" fmla="*/ 480164 h 843419"/>
                <a:gd name="T12" fmla="*/ 601249 w 3645074"/>
                <a:gd name="T13" fmla="*/ 329852 h 843419"/>
                <a:gd name="T14" fmla="*/ 713983 w 3645074"/>
                <a:gd name="T15" fmla="*/ 405008 h 843419"/>
                <a:gd name="T16" fmla="*/ 751561 w 3645074"/>
                <a:gd name="T17" fmla="*/ 655528 h 843419"/>
                <a:gd name="T18" fmla="*/ 814192 w 3645074"/>
                <a:gd name="T19" fmla="*/ 480164 h 843419"/>
                <a:gd name="T20" fmla="*/ 989556 w 3645074"/>
                <a:gd name="T21" fmla="*/ 567846 h 843419"/>
                <a:gd name="T22" fmla="*/ 1077238 w 3645074"/>
                <a:gd name="T23" fmla="*/ 843419 h 843419"/>
                <a:gd name="T24" fmla="*/ 1164920 w 3645074"/>
                <a:gd name="T25" fmla="*/ 567846 h 843419"/>
                <a:gd name="T26" fmla="*/ 1365337 w 3645074"/>
                <a:gd name="T27" fmla="*/ 480164 h 843419"/>
                <a:gd name="T28" fmla="*/ 1453019 w 3645074"/>
                <a:gd name="T29" fmla="*/ 29227 h 843419"/>
                <a:gd name="T30" fmla="*/ 1553227 w 3645074"/>
                <a:gd name="T31" fmla="*/ 655528 h 843419"/>
                <a:gd name="T32" fmla="*/ 1640909 w 3645074"/>
                <a:gd name="T33" fmla="*/ 780789 h 843419"/>
                <a:gd name="T34" fmla="*/ 1678487 w 3645074"/>
                <a:gd name="T35" fmla="*/ 617950 h 843419"/>
                <a:gd name="T36" fmla="*/ 1778696 w 3645074"/>
                <a:gd name="T37" fmla="*/ 830893 h 843419"/>
                <a:gd name="T38" fmla="*/ 1828800 w 3645074"/>
                <a:gd name="T39" fmla="*/ 655528 h 843419"/>
                <a:gd name="T40" fmla="*/ 1991638 w 3645074"/>
                <a:gd name="T41" fmla="*/ 668054 h 843419"/>
                <a:gd name="T42" fmla="*/ 2116898 w 3645074"/>
                <a:gd name="T43" fmla="*/ 505216 h 843419"/>
                <a:gd name="T44" fmla="*/ 2179528 w 3645074"/>
                <a:gd name="T45" fmla="*/ 505216 h 843419"/>
                <a:gd name="T46" fmla="*/ 2254684 w 3645074"/>
                <a:gd name="T47" fmla="*/ 617950 h 843419"/>
                <a:gd name="T48" fmla="*/ 2304788 w 3645074"/>
                <a:gd name="T49" fmla="*/ 192065 h 843419"/>
                <a:gd name="T50" fmla="*/ 2417522 w 3645074"/>
                <a:gd name="T51" fmla="*/ 405008 h 843419"/>
                <a:gd name="T52" fmla="*/ 2442574 w 3645074"/>
                <a:gd name="T53" fmla="*/ 254695 h 843419"/>
                <a:gd name="T54" fmla="*/ 2567834 w 3645074"/>
                <a:gd name="T55" fmla="*/ 505216 h 843419"/>
                <a:gd name="T56" fmla="*/ 2605412 w 3645074"/>
                <a:gd name="T57" fmla="*/ 279747 h 843419"/>
                <a:gd name="T58" fmla="*/ 2680570 w 3645074"/>
                <a:gd name="T59" fmla="*/ 367430 h 843419"/>
                <a:gd name="T60" fmla="*/ 2805830 w 3645074"/>
                <a:gd name="T61" fmla="*/ 217117 h 843419"/>
                <a:gd name="T62" fmla="*/ 3018772 w 3645074"/>
                <a:gd name="T63" fmla="*/ 317326 h 843419"/>
                <a:gd name="T64" fmla="*/ 3106454 w 3645074"/>
                <a:gd name="T65" fmla="*/ 655528 h 843419"/>
                <a:gd name="T66" fmla="*/ 3181610 w 3645074"/>
                <a:gd name="T67" fmla="*/ 455112 h 843419"/>
                <a:gd name="T68" fmla="*/ 3244240 w 3645074"/>
                <a:gd name="T69" fmla="*/ 405008 h 843419"/>
                <a:gd name="T70" fmla="*/ 3331922 w 3645074"/>
                <a:gd name="T71" fmla="*/ 467638 h 843419"/>
                <a:gd name="T72" fmla="*/ 3382026 w 3645074"/>
                <a:gd name="T73" fmla="*/ 54279 h 843419"/>
                <a:gd name="T74" fmla="*/ 3494760 w 3645074"/>
                <a:gd name="T75" fmla="*/ 655528 h 843419"/>
                <a:gd name="T76" fmla="*/ 3519812 w 3645074"/>
                <a:gd name="T77" fmla="*/ 379956 h 843419"/>
                <a:gd name="T78" fmla="*/ 3620022 w 3645074"/>
                <a:gd name="T79" fmla="*/ 530268 h 843419"/>
                <a:gd name="T80" fmla="*/ 3645074 w 3645074"/>
                <a:gd name="T81" fmla="*/ 530268 h 8434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45074"/>
                <a:gd name="T124" fmla="*/ 0 h 843419"/>
                <a:gd name="T125" fmla="*/ 3645074 w 3645074"/>
                <a:gd name="T126" fmla="*/ 843419 h 8434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45074" h="843419">
                  <a:moveTo>
                    <a:pt x="0" y="179539"/>
                  </a:moveTo>
                  <a:cubicBezTo>
                    <a:pt x="5219" y="135698"/>
                    <a:pt x="10438" y="91857"/>
                    <a:pt x="50104" y="179539"/>
                  </a:cubicBezTo>
                  <a:cubicBezTo>
                    <a:pt x="89770" y="267221"/>
                    <a:pt x="181627" y="684755"/>
                    <a:pt x="237994" y="705632"/>
                  </a:cubicBezTo>
                  <a:cubicBezTo>
                    <a:pt x="294361" y="726509"/>
                    <a:pt x="344466" y="371605"/>
                    <a:pt x="388307" y="304800"/>
                  </a:cubicBezTo>
                  <a:cubicBezTo>
                    <a:pt x="432148" y="237995"/>
                    <a:pt x="478077" y="275573"/>
                    <a:pt x="501041" y="304800"/>
                  </a:cubicBezTo>
                  <a:cubicBezTo>
                    <a:pt x="524005" y="334027"/>
                    <a:pt x="509392" y="475989"/>
                    <a:pt x="526093" y="480164"/>
                  </a:cubicBezTo>
                  <a:cubicBezTo>
                    <a:pt x="542794" y="484339"/>
                    <a:pt x="569934" y="342378"/>
                    <a:pt x="601249" y="329852"/>
                  </a:cubicBezTo>
                  <a:cubicBezTo>
                    <a:pt x="632564" y="317326"/>
                    <a:pt x="688931" y="350729"/>
                    <a:pt x="713983" y="405008"/>
                  </a:cubicBezTo>
                  <a:cubicBezTo>
                    <a:pt x="739035" y="459287"/>
                    <a:pt x="734860" y="643002"/>
                    <a:pt x="751561" y="655528"/>
                  </a:cubicBezTo>
                  <a:cubicBezTo>
                    <a:pt x="768262" y="668054"/>
                    <a:pt x="774526" y="494778"/>
                    <a:pt x="814192" y="480164"/>
                  </a:cubicBezTo>
                  <a:cubicBezTo>
                    <a:pt x="853858" y="465550"/>
                    <a:pt x="945715" y="507304"/>
                    <a:pt x="989556" y="567846"/>
                  </a:cubicBezTo>
                  <a:cubicBezTo>
                    <a:pt x="1033397" y="628389"/>
                    <a:pt x="1048011" y="843419"/>
                    <a:pt x="1077238" y="843419"/>
                  </a:cubicBezTo>
                  <a:cubicBezTo>
                    <a:pt x="1106465" y="843419"/>
                    <a:pt x="1116904" y="628389"/>
                    <a:pt x="1164920" y="567846"/>
                  </a:cubicBezTo>
                  <a:cubicBezTo>
                    <a:pt x="1212937" y="507304"/>
                    <a:pt x="1317321" y="569934"/>
                    <a:pt x="1365337" y="480164"/>
                  </a:cubicBezTo>
                  <a:cubicBezTo>
                    <a:pt x="1413354" y="390394"/>
                    <a:pt x="1421704" y="0"/>
                    <a:pt x="1453019" y="29227"/>
                  </a:cubicBezTo>
                  <a:cubicBezTo>
                    <a:pt x="1484334" y="58454"/>
                    <a:pt x="1521912" y="530268"/>
                    <a:pt x="1553227" y="655528"/>
                  </a:cubicBezTo>
                  <a:cubicBezTo>
                    <a:pt x="1584542" y="780788"/>
                    <a:pt x="1620032" y="787052"/>
                    <a:pt x="1640909" y="780789"/>
                  </a:cubicBezTo>
                  <a:cubicBezTo>
                    <a:pt x="1661786" y="774526"/>
                    <a:pt x="1655522" y="609599"/>
                    <a:pt x="1678487" y="617950"/>
                  </a:cubicBezTo>
                  <a:cubicBezTo>
                    <a:pt x="1701452" y="626301"/>
                    <a:pt x="1753644" y="824630"/>
                    <a:pt x="1778696" y="830893"/>
                  </a:cubicBezTo>
                  <a:cubicBezTo>
                    <a:pt x="1803748" y="837156"/>
                    <a:pt x="1793310" y="682668"/>
                    <a:pt x="1828800" y="655528"/>
                  </a:cubicBezTo>
                  <a:cubicBezTo>
                    <a:pt x="1864290" y="628388"/>
                    <a:pt x="1943622" y="693106"/>
                    <a:pt x="1991638" y="668054"/>
                  </a:cubicBezTo>
                  <a:cubicBezTo>
                    <a:pt x="2039654" y="643002"/>
                    <a:pt x="2085583" y="532356"/>
                    <a:pt x="2116898" y="505216"/>
                  </a:cubicBezTo>
                  <a:cubicBezTo>
                    <a:pt x="2148213" y="478076"/>
                    <a:pt x="2156565" y="486427"/>
                    <a:pt x="2179529" y="505216"/>
                  </a:cubicBezTo>
                  <a:cubicBezTo>
                    <a:pt x="2202493" y="524005"/>
                    <a:pt x="2233808" y="670142"/>
                    <a:pt x="2254685" y="617950"/>
                  </a:cubicBezTo>
                  <a:cubicBezTo>
                    <a:pt x="2275562" y="565758"/>
                    <a:pt x="2277649" y="227555"/>
                    <a:pt x="2304789" y="192065"/>
                  </a:cubicBezTo>
                  <a:cubicBezTo>
                    <a:pt x="2331929" y="156575"/>
                    <a:pt x="2394559" y="394570"/>
                    <a:pt x="2417523" y="405008"/>
                  </a:cubicBezTo>
                  <a:cubicBezTo>
                    <a:pt x="2440487" y="415446"/>
                    <a:pt x="2417523" y="237994"/>
                    <a:pt x="2442575" y="254695"/>
                  </a:cubicBezTo>
                  <a:cubicBezTo>
                    <a:pt x="2467627" y="271396"/>
                    <a:pt x="2540695" y="501041"/>
                    <a:pt x="2567835" y="505216"/>
                  </a:cubicBezTo>
                  <a:cubicBezTo>
                    <a:pt x="2594975" y="509391"/>
                    <a:pt x="2586624" y="302711"/>
                    <a:pt x="2605413" y="279747"/>
                  </a:cubicBezTo>
                  <a:cubicBezTo>
                    <a:pt x="2624202" y="256783"/>
                    <a:pt x="2647167" y="377868"/>
                    <a:pt x="2680570" y="367430"/>
                  </a:cubicBezTo>
                  <a:cubicBezTo>
                    <a:pt x="2713973" y="356992"/>
                    <a:pt x="2749463" y="225468"/>
                    <a:pt x="2805830" y="217117"/>
                  </a:cubicBezTo>
                  <a:cubicBezTo>
                    <a:pt x="2862197" y="208766"/>
                    <a:pt x="2968668" y="244258"/>
                    <a:pt x="3018772" y="317326"/>
                  </a:cubicBezTo>
                  <a:cubicBezTo>
                    <a:pt x="3068876" y="390395"/>
                    <a:pt x="3079315" y="632564"/>
                    <a:pt x="3106455" y="655528"/>
                  </a:cubicBezTo>
                  <a:cubicBezTo>
                    <a:pt x="3133595" y="678492"/>
                    <a:pt x="3158647" y="496865"/>
                    <a:pt x="3181611" y="455112"/>
                  </a:cubicBezTo>
                  <a:cubicBezTo>
                    <a:pt x="3204575" y="413359"/>
                    <a:pt x="3219189" y="402920"/>
                    <a:pt x="3244241" y="405008"/>
                  </a:cubicBezTo>
                  <a:cubicBezTo>
                    <a:pt x="3269293" y="407096"/>
                    <a:pt x="3308959" y="526093"/>
                    <a:pt x="3331923" y="467638"/>
                  </a:cubicBezTo>
                  <a:cubicBezTo>
                    <a:pt x="3354887" y="409183"/>
                    <a:pt x="3354887" y="22964"/>
                    <a:pt x="3382027" y="54279"/>
                  </a:cubicBezTo>
                  <a:cubicBezTo>
                    <a:pt x="3409167" y="85594"/>
                    <a:pt x="3471797" y="601249"/>
                    <a:pt x="3494761" y="655528"/>
                  </a:cubicBezTo>
                  <a:cubicBezTo>
                    <a:pt x="3517725" y="709807"/>
                    <a:pt x="3498936" y="400833"/>
                    <a:pt x="3519813" y="379956"/>
                  </a:cubicBezTo>
                  <a:cubicBezTo>
                    <a:pt x="3540690" y="359079"/>
                    <a:pt x="3599145" y="505216"/>
                    <a:pt x="3620022" y="530268"/>
                  </a:cubicBezTo>
                  <a:cubicBezTo>
                    <a:pt x="3640899" y="555320"/>
                    <a:pt x="3642986" y="542794"/>
                    <a:pt x="3645074" y="530268"/>
                  </a:cubicBezTo>
                </a:path>
              </a:pathLst>
            </a:custGeom>
            <a:noFill/>
            <a:ln w="28575" algn="ctr">
              <a:solidFill>
                <a:schemeClr val="tx1"/>
              </a:solidFill>
              <a:round/>
              <a:headEnd/>
              <a:tailEnd/>
            </a:ln>
          </p:spPr>
          <p:txBody>
            <a:bodyPr/>
            <a:lstStyle/>
            <a:p>
              <a:pPr eaLnBrk="0" hangingPunct="0"/>
              <a:endParaRPr lang="en-US" b="0"/>
            </a:p>
          </p:txBody>
        </p:sp>
      </p:grpSp>
      <p:sp>
        <p:nvSpPr>
          <p:cNvPr id="25" name="Right Arrow 18">
            <a:extLst>
              <a:ext uri="{FF2B5EF4-FFF2-40B4-BE49-F238E27FC236}">
                <a16:creationId xmlns:a16="http://schemas.microsoft.com/office/drawing/2014/main" id="{2812BACB-EF2C-4247-B02A-A87D62095DAA}"/>
              </a:ext>
            </a:extLst>
          </p:cNvPr>
          <p:cNvSpPr>
            <a:spLocks noChangeArrowheads="1"/>
          </p:cNvSpPr>
          <p:nvPr/>
        </p:nvSpPr>
        <p:spPr bwMode="auto">
          <a:xfrm>
            <a:off x="4706973" y="5956202"/>
            <a:ext cx="620713" cy="255588"/>
          </a:xfrm>
          <a:prstGeom prst="rightArrow">
            <a:avLst>
              <a:gd name="adj1" fmla="val 50000"/>
              <a:gd name="adj2" fmla="val 49999"/>
            </a:avLst>
          </a:prstGeom>
          <a:solidFill>
            <a:schemeClr val="accent1"/>
          </a:solidFill>
          <a:ln w="9525" algn="ctr">
            <a:solidFill>
              <a:schemeClr val="tx1"/>
            </a:solidFill>
            <a:round/>
            <a:headEnd/>
            <a:tailEnd/>
          </a:ln>
        </p:spPr>
        <p:txBody>
          <a:bodyPr/>
          <a:lstStyle/>
          <a:p>
            <a:pPr eaLnBrk="0" hangingPunct="0"/>
            <a:endParaRPr lang="en-US" b="0"/>
          </a:p>
        </p:txBody>
      </p:sp>
      <p:sp>
        <p:nvSpPr>
          <p:cNvPr id="26" name="TextBox 16">
            <a:extLst>
              <a:ext uri="{FF2B5EF4-FFF2-40B4-BE49-F238E27FC236}">
                <a16:creationId xmlns:a16="http://schemas.microsoft.com/office/drawing/2014/main" id="{0B50063E-1259-43C6-A655-2F74AE9465CD}"/>
              </a:ext>
            </a:extLst>
          </p:cNvPr>
          <p:cNvSpPr txBox="1">
            <a:spLocks noChangeArrowheads="1"/>
          </p:cNvSpPr>
          <p:nvPr/>
        </p:nvSpPr>
        <p:spPr bwMode="auto">
          <a:xfrm>
            <a:off x="9124950" y="5760497"/>
            <a:ext cx="1241425" cy="369887"/>
          </a:xfrm>
          <a:prstGeom prst="rect">
            <a:avLst/>
          </a:prstGeom>
          <a:noFill/>
          <a:ln w="9525">
            <a:noFill/>
            <a:miter lim="800000"/>
            <a:headEnd/>
            <a:tailEnd/>
          </a:ln>
        </p:spPr>
        <p:txBody>
          <a:bodyPr>
            <a:spAutoFit/>
          </a:bodyPr>
          <a:lstStyle/>
          <a:p>
            <a:r>
              <a:rPr lang="en-US" dirty="0"/>
              <a:t>1D</a:t>
            </a:r>
          </a:p>
        </p:txBody>
      </p:sp>
      <p:sp>
        <p:nvSpPr>
          <p:cNvPr id="2" name="文本框 1">
            <a:extLst>
              <a:ext uri="{FF2B5EF4-FFF2-40B4-BE49-F238E27FC236}">
                <a16:creationId xmlns:a16="http://schemas.microsoft.com/office/drawing/2014/main" id="{3C5C568E-4BFE-47C4-A254-117DDCDFD215}"/>
              </a:ext>
            </a:extLst>
          </p:cNvPr>
          <p:cNvSpPr txBox="1"/>
          <p:nvPr/>
        </p:nvSpPr>
        <p:spPr>
          <a:xfrm>
            <a:off x="9895438" y="3331746"/>
            <a:ext cx="1765425" cy="1200329"/>
          </a:xfrm>
          <a:prstGeom prst="rect">
            <a:avLst/>
          </a:prstGeom>
          <a:noFill/>
        </p:spPr>
        <p:txBody>
          <a:bodyPr wrap="square" rtlCol="0">
            <a:spAutoFit/>
          </a:bodyPr>
          <a:lstStyle/>
          <a:p>
            <a:r>
              <a:rPr lang="zh-CN" altLang="en-US" sz="2400" dirty="0"/>
              <a:t>将图像数据看作矩阵来进行处理！</a:t>
            </a:r>
          </a:p>
        </p:txBody>
      </p:sp>
    </p:spTree>
    <p:extLst>
      <p:ext uri="{BB962C8B-B14F-4D97-AF65-F5344CB8AC3E}">
        <p14:creationId xmlns:p14="http://schemas.microsoft.com/office/powerpoint/2010/main" val="4382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F341DD-7ACF-4B66-A57E-0506F12EE109}"/>
              </a:ext>
            </a:extLst>
          </p:cNvPr>
          <p:cNvSpPr txBox="1"/>
          <p:nvPr/>
        </p:nvSpPr>
        <p:spPr>
          <a:xfrm>
            <a:off x="4206241" y="534572"/>
            <a:ext cx="5514535" cy="707886"/>
          </a:xfrm>
          <a:prstGeom prst="rect">
            <a:avLst/>
          </a:prstGeom>
          <a:noFill/>
        </p:spPr>
        <p:txBody>
          <a:bodyPr wrap="square" rtlCol="0">
            <a:spAutoFit/>
          </a:bodyPr>
          <a:lstStyle/>
          <a:p>
            <a:r>
              <a:rPr lang="zh-CN" altLang="en-US" sz="4000" dirty="0"/>
              <a:t>滤波器提取特征</a:t>
            </a:r>
          </a:p>
        </p:txBody>
      </p:sp>
      <p:sp>
        <p:nvSpPr>
          <p:cNvPr id="3" name="文本框 2">
            <a:extLst>
              <a:ext uri="{FF2B5EF4-FFF2-40B4-BE49-F238E27FC236}">
                <a16:creationId xmlns:a16="http://schemas.microsoft.com/office/drawing/2014/main" id="{87E52732-430B-4552-986D-328C48FFC4D4}"/>
              </a:ext>
            </a:extLst>
          </p:cNvPr>
          <p:cNvSpPr txBox="1"/>
          <p:nvPr/>
        </p:nvSpPr>
        <p:spPr>
          <a:xfrm>
            <a:off x="900332" y="1758462"/>
            <a:ext cx="4304714"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一开始，是将滤波看作一种去除噪声的方式。</a:t>
            </a:r>
            <a:endParaRPr lang="en-US" altLang="zh-CN" dirty="0"/>
          </a:p>
          <a:p>
            <a:endParaRPr lang="en-US" altLang="zh-CN" dirty="0"/>
          </a:p>
          <a:p>
            <a:pPr marL="285750" indent="-285750">
              <a:buFont typeface="Arial" panose="020B0604020202020204" pitchFamily="34" charset="0"/>
              <a:buChar char="•"/>
            </a:pPr>
            <a:r>
              <a:rPr lang="zh-CN" altLang="en-US" dirty="0"/>
              <a:t>现在，考虑滤波器如何提取高层特征。</a:t>
            </a:r>
            <a:endParaRPr lang="en-US" altLang="zh-CN" dirty="0"/>
          </a:p>
          <a:p>
            <a:pPr marL="285750" indent="-285750">
              <a:buFont typeface="Arial" panose="020B0604020202020204" pitchFamily="34" charset="0"/>
              <a:buChar char="•"/>
            </a:pPr>
            <a:endParaRPr lang="en-US" altLang="zh-CN" dirty="0"/>
          </a:p>
          <a:p>
            <a:pPr marL="742950" lvl="1" indent="-285750">
              <a:buFont typeface="Arial" panose="020B0604020202020204" pitchFamily="34" charset="0"/>
              <a:buChar char="•"/>
            </a:pPr>
            <a:r>
              <a:rPr lang="zh-CN" altLang="en-US" dirty="0"/>
              <a:t>将原始像素映射到某种表示，以便后续处理。</a:t>
            </a:r>
            <a:endParaRPr lang="en-US" altLang="zh-CN" dirty="0"/>
          </a:p>
          <a:p>
            <a:pPr marL="742950" lvl="1" indent="-285750">
              <a:buFont typeface="Arial" panose="020B0604020202020204" pitchFamily="34" charset="0"/>
              <a:buChar char="•"/>
            </a:pPr>
            <a:r>
              <a:rPr lang="zh-CN" altLang="en-US" dirty="0"/>
              <a:t>减少数据量，丢弃冗余，保留有用的内容（如边缘信息）。</a:t>
            </a:r>
          </a:p>
        </p:txBody>
      </p:sp>
      <p:pic>
        <p:nvPicPr>
          <p:cNvPr id="4" name="Picture 2">
            <a:extLst>
              <a:ext uri="{FF2B5EF4-FFF2-40B4-BE49-F238E27FC236}">
                <a16:creationId xmlns:a16="http://schemas.microsoft.com/office/drawing/2014/main" id="{ED378EB4-6C93-4F42-98BA-2E4FE09D18C3}"/>
              </a:ext>
            </a:extLst>
          </p:cNvPr>
          <p:cNvPicPr>
            <a:picLocks noChangeAspect="1" noChangeArrowheads="1"/>
          </p:cNvPicPr>
          <p:nvPr/>
        </p:nvPicPr>
        <p:blipFill>
          <a:blip r:embed="rId3" cstate="print"/>
          <a:srcRect l="11665" t="8824" r="7832" b="40440"/>
          <a:stretch>
            <a:fillRect/>
          </a:stretch>
        </p:blipFill>
        <p:spPr bwMode="auto">
          <a:xfrm>
            <a:off x="6589176" y="1435197"/>
            <a:ext cx="2684462" cy="1314450"/>
          </a:xfrm>
          <a:prstGeom prst="rect">
            <a:avLst/>
          </a:prstGeom>
          <a:noFill/>
          <a:ln w="9525">
            <a:noFill/>
            <a:miter lim="800000"/>
            <a:headEnd/>
            <a:tailEnd/>
          </a:ln>
        </p:spPr>
      </p:pic>
      <p:pic>
        <p:nvPicPr>
          <p:cNvPr id="5" name="Picture 2">
            <a:extLst>
              <a:ext uri="{FF2B5EF4-FFF2-40B4-BE49-F238E27FC236}">
                <a16:creationId xmlns:a16="http://schemas.microsoft.com/office/drawing/2014/main" id="{C059A3C1-8661-443C-A581-B8C7791F2B27}"/>
              </a:ext>
            </a:extLst>
          </p:cNvPr>
          <p:cNvPicPr>
            <a:picLocks noChangeAspect="1" noChangeArrowheads="1"/>
          </p:cNvPicPr>
          <p:nvPr/>
        </p:nvPicPr>
        <p:blipFill>
          <a:blip r:embed="rId3" cstate="print"/>
          <a:srcRect l="52190" t="8824" r="7832" b="40440"/>
          <a:stretch>
            <a:fillRect/>
          </a:stretch>
        </p:blipFill>
        <p:spPr bwMode="auto">
          <a:xfrm>
            <a:off x="6589176" y="3051123"/>
            <a:ext cx="2701925" cy="2665412"/>
          </a:xfrm>
          <a:prstGeom prst="rect">
            <a:avLst/>
          </a:prstGeom>
          <a:noFill/>
          <a:ln w="9525">
            <a:noFill/>
            <a:miter lim="800000"/>
            <a:headEnd/>
            <a:tailEnd/>
          </a:ln>
        </p:spPr>
      </p:pic>
    </p:spTree>
    <p:extLst>
      <p:ext uri="{BB962C8B-B14F-4D97-AF65-F5344CB8AC3E}">
        <p14:creationId xmlns:p14="http://schemas.microsoft.com/office/powerpoint/2010/main" val="264474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B159A23-818C-4348-ACED-1C2F7107D04D}"/>
              </a:ext>
            </a:extLst>
          </p:cNvPr>
          <p:cNvSpPr txBox="1"/>
          <p:nvPr/>
        </p:nvSpPr>
        <p:spPr>
          <a:xfrm>
            <a:off x="4501661" y="567208"/>
            <a:ext cx="5064369" cy="707886"/>
          </a:xfrm>
          <a:prstGeom prst="rect">
            <a:avLst/>
          </a:prstGeom>
          <a:noFill/>
        </p:spPr>
        <p:txBody>
          <a:bodyPr wrap="square" rtlCol="0">
            <a:spAutoFit/>
          </a:bodyPr>
          <a:lstStyle/>
          <a:p>
            <a:r>
              <a:rPr lang="zh-CN" altLang="en-US" sz="4000" dirty="0"/>
              <a:t>模板匹配</a:t>
            </a:r>
          </a:p>
        </p:txBody>
      </p:sp>
      <p:sp>
        <p:nvSpPr>
          <p:cNvPr id="3" name="文本框 2">
            <a:extLst>
              <a:ext uri="{FF2B5EF4-FFF2-40B4-BE49-F238E27FC236}">
                <a16:creationId xmlns:a16="http://schemas.microsoft.com/office/drawing/2014/main" id="{AF3DDBFA-766D-4B8B-BBD5-63AAF05224E7}"/>
              </a:ext>
            </a:extLst>
          </p:cNvPr>
          <p:cNvSpPr txBox="1"/>
          <p:nvPr/>
        </p:nvSpPr>
        <p:spPr>
          <a:xfrm>
            <a:off x="3523351" y="5125656"/>
            <a:ext cx="7315200" cy="16466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将滤波器看作模板，滤波器的值就是要找的小图像的像素值。</a:t>
            </a:r>
            <a:endParaRPr lang="en-US" altLang="zh-CN" dirty="0"/>
          </a:p>
          <a:p>
            <a:pPr marL="285750" indent="-285750">
              <a:lnSpc>
                <a:spcPct val="150000"/>
              </a:lnSpc>
              <a:buFont typeface="Arial" panose="020B0604020202020204" pitchFamily="34" charset="0"/>
              <a:buChar char="•"/>
            </a:pPr>
            <a:r>
              <a:rPr lang="zh-CN" altLang="en-US" dirty="0"/>
              <a:t>作为模板的滤波器“看起来”就像要找到的效果。</a:t>
            </a:r>
            <a:endParaRPr lang="en-US" altLang="zh-CN" dirty="0"/>
          </a:p>
          <a:p>
            <a:pPr marL="285750" indent="-285750">
              <a:lnSpc>
                <a:spcPct val="150000"/>
              </a:lnSpc>
              <a:buFont typeface="Arial" panose="020B0604020202020204" pitchFamily="34" charset="0"/>
              <a:buChar char="•"/>
            </a:pPr>
            <a:r>
              <a:rPr lang="zh-CN" altLang="en-US" dirty="0"/>
              <a:t>通过滤波</a:t>
            </a:r>
            <a:r>
              <a:rPr lang="en-US" altLang="zh-CN" dirty="0"/>
              <a:t>/</a:t>
            </a:r>
            <a:r>
              <a:rPr lang="zh-CN" altLang="en-US" dirty="0"/>
              <a:t>卷积计算在图像中找到给定的图案（模板）。</a:t>
            </a:r>
            <a:endParaRPr lang="en-US" altLang="zh-CN" dirty="0"/>
          </a:p>
          <a:p>
            <a:endParaRPr lang="en-US" altLang="zh-CN" sz="2000" dirty="0"/>
          </a:p>
        </p:txBody>
      </p:sp>
      <p:pic>
        <p:nvPicPr>
          <p:cNvPr id="4" name="Picture 6" descr="toy_scene.bmp">
            <a:extLst>
              <a:ext uri="{FF2B5EF4-FFF2-40B4-BE49-F238E27FC236}">
                <a16:creationId xmlns:a16="http://schemas.microsoft.com/office/drawing/2014/main" id="{72D4655A-99D6-44B2-B39A-A69F07F3D1B3}"/>
              </a:ext>
            </a:extLst>
          </p:cNvPr>
          <p:cNvPicPr>
            <a:picLocks noChangeAspect="1"/>
          </p:cNvPicPr>
          <p:nvPr/>
        </p:nvPicPr>
        <p:blipFill>
          <a:blip r:embed="rId3" cstate="print"/>
          <a:srcRect/>
          <a:stretch>
            <a:fillRect/>
          </a:stretch>
        </p:blipFill>
        <p:spPr bwMode="auto">
          <a:xfrm>
            <a:off x="661088" y="1430896"/>
            <a:ext cx="2862263" cy="3005137"/>
          </a:xfrm>
          <a:prstGeom prst="rect">
            <a:avLst/>
          </a:prstGeom>
          <a:noFill/>
          <a:ln w="9525">
            <a:solidFill>
              <a:schemeClr val="tx1"/>
            </a:solidFill>
            <a:miter lim="800000"/>
            <a:headEnd/>
            <a:tailEnd/>
          </a:ln>
        </p:spPr>
      </p:pic>
      <p:pic>
        <p:nvPicPr>
          <p:cNvPr id="5" name="Picture 12" descr="toy_template.bmp">
            <a:extLst>
              <a:ext uri="{FF2B5EF4-FFF2-40B4-BE49-F238E27FC236}">
                <a16:creationId xmlns:a16="http://schemas.microsoft.com/office/drawing/2014/main" id="{9EC2E820-CEAD-4348-A839-0C095D6EF537}"/>
              </a:ext>
            </a:extLst>
          </p:cNvPr>
          <p:cNvPicPr>
            <a:picLocks noChangeAspect="1"/>
          </p:cNvPicPr>
          <p:nvPr/>
        </p:nvPicPr>
        <p:blipFill>
          <a:blip r:embed="rId4" cstate="print"/>
          <a:srcRect/>
          <a:stretch>
            <a:fillRect/>
          </a:stretch>
        </p:blipFill>
        <p:spPr bwMode="auto">
          <a:xfrm>
            <a:off x="4191754" y="2111457"/>
            <a:ext cx="865188" cy="917575"/>
          </a:xfrm>
          <a:prstGeom prst="rect">
            <a:avLst/>
          </a:prstGeom>
          <a:noFill/>
          <a:ln w="9525">
            <a:solidFill>
              <a:schemeClr val="tx1"/>
            </a:solidFill>
            <a:miter lim="800000"/>
            <a:headEnd/>
            <a:tailEnd/>
          </a:ln>
        </p:spPr>
      </p:pic>
      <p:sp>
        <p:nvSpPr>
          <p:cNvPr id="6" name="文本框 5">
            <a:extLst>
              <a:ext uri="{FF2B5EF4-FFF2-40B4-BE49-F238E27FC236}">
                <a16:creationId xmlns:a16="http://schemas.microsoft.com/office/drawing/2014/main" id="{3F017517-2F86-46FD-9364-BE9FFD5B4218}"/>
              </a:ext>
            </a:extLst>
          </p:cNvPr>
          <p:cNvSpPr txBox="1"/>
          <p:nvPr/>
        </p:nvSpPr>
        <p:spPr>
          <a:xfrm>
            <a:off x="1645502" y="4588739"/>
            <a:ext cx="2546252" cy="369332"/>
          </a:xfrm>
          <a:prstGeom prst="rect">
            <a:avLst/>
          </a:prstGeom>
          <a:noFill/>
        </p:spPr>
        <p:txBody>
          <a:bodyPr wrap="square" rtlCol="0">
            <a:spAutoFit/>
          </a:bodyPr>
          <a:lstStyle/>
          <a:p>
            <a:r>
              <a:rPr lang="zh-CN" altLang="en-US" dirty="0"/>
              <a:t>图像</a:t>
            </a:r>
          </a:p>
        </p:txBody>
      </p:sp>
      <p:sp>
        <p:nvSpPr>
          <p:cNvPr id="7" name="文本框 6">
            <a:extLst>
              <a:ext uri="{FF2B5EF4-FFF2-40B4-BE49-F238E27FC236}">
                <a16:creationId xmlns:a16="http://schemas.microsoft.com/office/drawing/2014/main" id="{F8685BD8-E419-47BA-9F70-D5A9E8319F8C}"/>
              </a:ext>
            </a:extLst>
          </p:cNvPr>
          <p:cNvSpPr txBox="1"/>
          <p:nvPr/>
        </p:nvSpPr>
        <p:spPr>
          <a:xfrm>
            <a:off x="4303130" y="3564172"/>
            <a:ext cx="2546252" cy="369332"/>
          </a:xfrm>
          <a:prstGeom prst="rect">
            <a:avLst/>
          </a:prstGeom>
          <a:noFill/>
        </p:spPr>
        <p:txBody>
          <a:bodyPr wrap="square" rtlCol="0">
            <a:spAutoFit/>
          </a:bodyPr>
          <a:lstStyle/>
          <a:p>
            <a:r>
              <a:rPr lang="zh-CN" altLang="en-US" dirty="0"/>
              <a:t>模板</a:t>
            </a:r>
          </a:p>
        </p:txBody>
      </p:sp>
      <p:sp>
        <p:nvSpPr>
          <p:cNvPr id="8" name="文本框 7">
            <a:extLst>
              <a:ext uri="{FF2B5EF4-FFF2-40B4-BE49-F238E27FC236}">
                <a16:creationId xmlns:a16="http://schemas.microsoft.com/office/drawing/2014/main" id="{51675240-58EC-4ED9-B8CF-1E45247D2F9F}"/>
              </a:ext>
            </a:extLst>
          </p:cNvPr>
          <p:cNvSpPr txBox="1"/>
          <p:nvPr/>
        </p:nvSpPr>
        <p:spPr>
          <a:xfrm>
            <a:off x="6096000" y="1714129"/>
            <a:ext cx="4952174" cy="281545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2000" dirty="0"/>
              <a:t>模板匹配就是在一副大图像中搜寻目标（小图像）。</a:t>
            </a:r>
            <a:endParaRPr lang="en-US" altLang="zh-CN" sz="2000" dirty="0"/>
          </a:p>
          <a:p>
            <a:pPr marL="285750" indent="-285750" algn="just">
              <a:lnSpc>
                <a:spcPct val="150000"/>
              </a:lnSpc>
              <a:buFont typeface="Arial" panose="020B0604020202020204" pitchFamily="34" charset="0"/>
              <a:buChar char="•"/>
            </a:pPr>
            <a:r>
              <a:rPr lang="zh-CN" altLang="en-US" sz="2000" dirty="0"/>
              <a:t>模板就是我们已知的在图中要找的目标，且该目标同模板有相同的尺寸、方向和图像，通过一定的算法可以在图中找到目标，确定其坐标位置</a:t>
            </a:r>
            <a:r>
              <a:rPr lang="zh-CN" altLang="en-US" dirty="0"/>
              <a:t>。</a:t>
            </a:r>
          </a:p>
        </p:txBody>
      </p:sp>
    </p:spTree>
    <p:extLst>
      <p:ext uri="{BB962C8B-B14F-4D97-AF65-F5344CB8AC3E}">
        <p14:creationId xmlns:p14="http://schemas.microsoft.com/office/powerpoint/2010/main" val="3978764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toy_template.bmp">
            <a:extLst>
              <a:ext uri="{FF2B5EF4-FFF2-40B4-BE49-F238E27FC236}">
                <a16:creationId xmlns:a16="http://schemas.microsoft.com/office/drawing/2014/main" id="{B4901FC0-AE68-45EA-BAF5-77C7C3A0EE66}"/>
              </a:ext>
            </a:extLst>
          </p:cNvPr>
          <p:cNvPicPr>
            <a:picLocks noChangeAspect="1"/>
          </p:cNvPicPr>
          <p:nvPr/>
        </p:nvPicPr>
        <p:blipFill>
          <a:blip r:embed="rId3" cstate="print"/>
          <a:srcRect/>
          <a:stretch>
            <a:fillRect/>
          </a:stretch>
        </p:blipFill>
        <p:spPr bwMode="auto">
          <a:xfrm>
            <a:off x="2596988" y="5581635"/>
            <a:ext cx="865188" cy="917575"/>
          </a:xfrm>
          <a:prstGeom prst="rect">
            <a:avLst/>
          </a:prstGeom>
          <a:noFill/>
          <a:ln w="9525">
            <a:solidFill>
              <a:schemeClr val="tx1"/>
            </a:solidFill>
            <a:miter lim="800000"/>
            <a:headEnd/>
            <a:tailEnd/>
          </a:ln>
        </p:spPr>
      </p:pic>
      <p:sp>
        <p:nvSpPr>
          <p:cNvPr id="5" name="文本框 4">
            <a:extLst>
              <a:ext uri="{FF2B5EF4-FFF2-40B4-BE49-F238E27FC236}">
                <a16:creationId xmlns:a16="http://schemas.microsoft.com/office/drawing/2014/main" id="{064B8A40-4F52-4BB8-B50B-8DCE7F008B8D}"/>
              </a:ext>
            </a:extLst>
          </p:cNvPr>
          <p:cNvSpPr txBox="1"/>
          <p:nvPr/>
        </p:nvSpPr>
        <p:spPr>
          <a:xfrm>
            <a:off x="4501661" y="567208"/>
            <a:ext cx="5064369" cy="707886"/>
          </a:xfrm>
          <a:prstGeom prst="rect">
            <a:avLst/>
          </a:prstGeom>
          <a:noFill/>
        </p:spPr>
        <p:txBody>
          <a:bodyPr wrap="square" rtlCol="0">
            <a:spAutoFit/>
          </a:bodyPr>
          <a:lstStyle/>
          <a:p>
            <a:r>
              <a:rPr lang="zh-CN" altLang="en-US" sz="4000" dirty="0"/>
              <a:t>模板匹配</a:t>
            </a:r>
          </a:p>
        </p:txBody>
      </p:sp>
      <p:sp>
        <p:nvSpPr>
          <p:cNvPr id="6" name="文本框 5">
            <a:extLst>
              <a:ext uri="{FF2B5EF4-FFF2-40B4-BE49-F238E27FC236}">
                <a16:creationId xmlns:a16="http://schemas.microsoft.com/office/drawing/2014/main" id="{6DAEAA11-898E-45C0-B428-218785CE77FA}"/>
              </a:ext>
            </a:extLst>
          </p:cNvPr>
          <p:cNvSpPr txBox="1"/>
          <p:nvPr/>
        </p:nvSpPr>
        <p:spPr>
          <a:xfrm>
            <a:off x="2363372" y="4614203"/>
            <a:ext cx="3432517" cy="369332"/>
          </a:xfrm>
          <a:prstGeom prst="rect">
            <a:avLst/>
          </a:prstGeom>
          <a:noFill/>
        </p:spPr>
        <p:txBody>
          <a:bodyPr wrap="square" rtlCol="0">
            <a:spAutoFit/>
          </a:bodyPr>
          <a:lstStyle/>
          <a:p>
            <a:r>
              <a:rPr lang="zh-CN" altLang="en-US" dirty="0"/>
              <a:t>检测到的模板</a:t>
            </a:r>
          </a:p>
        </p:txBody>
      </p:sp>
      <p:sp>
        <p:nvSpPr>
          <p:cNvPr id="7" name="文本框 6">
            <a:extLst>
              <a:ext uri="{FF2B5EF4-FFF2-40B4-BE49-F238E27FC236}">
                <a16:creationId xmlns:a16="http://schemas.microsoft.com/office/drawing/2014/main" id="{301305FE-8F6A-4AF0-BAE3-B75CFACD2BA8}"/>
              </a:ext>
            </a:extLst>
          </p:cNvPr>
          <p:cNvSpPr txBox="1"/>
          <p:nvPr/>
        </p:nvSpPr>
        <p:spPr>
          <a:xfrm>
            <a:off x="1533805" y="5783328"/>
            <a:ext cx="3432517" cy="369332"/>
          </a:xfrm>
          <a:prstGeom prst="rect">
            <a:avLst/>
          </a:prstGeom>
          <a:noFill/>
        </p:spPr>
        <p:txBody>
          <a:bodyPr wrap="square" rtlCol="0">
            <a:spAutoFit/>
          </a:bodyPr>
          <a:lstStyle/>
          <a:p>
            <a:r>
              <a:rPr lang="zh-CN" altLang="en-US" dirty="0"/>
              <a:t>模板</a:t>
            </a:r>
          </a:p>
        </p:txBody>
      </p:sp>
      <p:sp>
        <p:nvSpPr>
          <p:cNvPr id="2" name="文本框 1">
            <a:extLst>
              <a:ext uri="{FF2B5EF4-FFF2-40B4-BE49-F238E27FC236}">
                <a16:creationId xmlns:a16="http://schemas.microsoft.com/office/drawing/2014/main" id="{590145B4-FBA4-4ABF-B494-860DA21D3139}"/>
              </a:ext>
            </a:extLst>
          </p:cNvPr>
          <p:cNvSpPr txBox="1"/>
          <p:nvPr/>
        </p:nvSpPr>
        <p:spPr>
          <a:xfrm>
            <a:off x="5439389" y="1702521"/>
            <a:ext cx="5969934" cy="1200329"/>
          </a:xfrm>
          <a:prstGeom prst="rect">
            <a:avLst/>
          </a:prstGeom>
          <a:noFill/>
        </p:spPr>
        <p:txBody>
          <a:bodyPr wrap="square" rtlCol="0">
            <a:spAutoFit/>
          </a:bodyPr>
          <a:lstStyle/>
          <a:p>
            <a:r>
              <a:rPr lang="zh-CN" altLang="en-US" dirty="0">
                <a:solidFill>
                  <a:srgbClr val="FF0000"/>
                </a:solidFill>
              </a:rPr>
              <a:t>在要检测的图像上，从左到右，从上到下遍历这一幅图像，从上到下计算模板与重叠子图像的像素匹配度</a:t>
            </a:r>
            <a:r>
              <a:rPr lang="zh-CN" altLang="en-US" dirty="0"/>
              <a:t>，如果匹配的程度，也就是互相关的程度越大，这说明相同的可能性越大。</a:t>
            </a:r>
          </a:p>
        </p:txBody>
      </p:sp>
      <p:pic>
        <p:nvPicPr>
          <p:cNvPr id="8" name="Picture 6" descr="toy_scene.bmp">
            <a:extLst>
              <a:ext uri="{FF2B5EF4-FFF2-40B4-BE49-F238E27FC236}">
                <a16:creationId xmlns:a16="http://schemas.microsoft.com/office/drawing/2014/main" id="{A324B4FA-C107-4522-88F4-B1DE504BCE92}"/>
              </a:ext>
            </a:extLst>
          </p:cNvPr>
          <p:cNvPicPr>
            <a:picLocks noChangeAspect="1"/>
          </p:cNvPicPr>
          <p:nvPr/>
        </p:nvPicPr>
        <p:blipFill>
          <a:blip r:embed="rId4" cstate="print"/>
          <a:srcRect/>
          <a:stretch>
            <a:fillRect/>
          </a:stretch>
        </p:blipFill>
        <p:spPr bwMode="auto">
          <a:xfrm>
            <a:off x="2031045" y="1523059"/>
            <a:ext cx="2862263" cy="3005137"/>
          </a:xfrm>
          <a:prstGeom prst="rect">
            <a:avLst/>
          </a:prstGeom>
          <a:noFill/>
          <a:ln w="9525">
            <a:solidFill>
              <a:schemeClr val="tx1"/>
            </a:solidFill>
            <a:miter lim="800000"/>
            <a:headEnd/>
            <a:tailEnd/>
          </a:ln>
        </p:spPr>
      </p:pic>
      <p:sp>
        <p:nvSpPr>
          <p:cNvPr id="9" name="矩形 8">
            <a:extLst>
              <a:ext uri="{FF2B5EF4-FFF2-40B4-BE49-F238E27FC236}">
                <a16:creationId xmlns:a16="http://schemas.microsoft.com/office/drawing/2014/main" id="{1BA512BA-E7A6-49F1-A7BD-A1A9AB9E3F4B}"/>
              </a:ext>
            </a:extLst>
          </p:cNvPr>
          <p:cNvSpPr/>
          <p:nvPr/>
        </p:nvSpPr>
        <p:spPr>
          <a:xfrm>
            <a:off x="3796145" y="2419927"/>
            <a:ext cx="886692" cy="942109"/>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15BF53D-8283-42EA-90A8-B3505E7039B5}"/>
              </a:ext>
            </a:extLst>
          </p:cNvPr>
          <p:cNvSpPr/>
          <p:nvPr/>
        </p:nvSpPr>
        <p:spPr>
          <a:xfrm>
            <a:off x="2031045" y="1531485"/>
            <a:ext cx="886692" cy="9421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AC3C59E-E888-4CBD-83AE-F04F443750B4}"/>
              </a:ext>
            </a:extLst>
          </p:cNvPr>
          <p:cNvSpPr/>
          <p:nvPr/>
        </p:nvSpPr>
        <p:spPr>
          <a:xfrm>
            <a:off x="2363372" y="1531484"/>
            <a:ext cx="886692" cy="9421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2" descr="toy_corr_map.jpg">
            <a:extLst>
              <a:ext uri="{FF2B5EF4-FFF2-40B4-BE49-F238E27FC236}">
                <a16:creationId xmlns:a16="http://schemas.microsoft.com/office/drawing/2014/main" id="{E2ADCC9D-15E6-4949-BB43-98C8B4D8E642}"/>
              </a:ext>
            </a:extLst>
          </p:cNvPr>
          <p:cNvPicPr>
            <a:picLocks noChangeAspect="1"/>
          </p:cNvPicPr>
          <p:nvPr/>
        </p:nvPicPr>
        <p:blipFill>
          <a:blip r:embed="rId5" cstate="print"/>
          <a:srcRect l="21431" t="16325" r="22694" b="26530"/>
          <a:stretch>
            <a:fillRect/>
          </a:stretch>
        </p:blipFill>
        <p:spPr bwMode="auto">
          <a:xfrm>
            <a:off x="5159539" y="3429000"/>
            <a:ext cx="3570287" cy="2738437"/>
          </a:xfrm>
          <a:prstGeom prst="rect">
            <a:avLst/>
          </a:prstGeom>
          <a:noFill/>
          <a:ln w="9525">
            <a:noFill/>
            <a:miter lim="800000"/>
            <a:headEnd/>
            <a:tailEnd/>
          </a:ln>
        </p:spPr>
      </p:pic>
      <p:sp>
        <p:nvSpPr>
          <p:cNvPr id="13" name="文本框 12">
            <a:extLst>
              <a:ext uri="{FF2B5EF4-FFF2-40B4-BE49-F238E27FC236}">
                <a16:creationId xmlns:a16="http://schemas.microsoft.com/office/drawing/2014/main" id="{AB29AF54-6890-47A0-8E58-EB6018247A2A}"/>
              </a:ext>
            </a:extLst>
          </p:cNvPr>
          <p:cNvSpPr txBox="1"/>
          <p:nvPr/>
        </p:nvSpPr>
        <p:spPr>
          <a:xfrm>
            <a:off x="6330942" y="6236003"/>
            <a:ext cx="3432517" cy="369332"/>
          </a:xfrm>
          <a:prstGeom prst="rect">
            <a:avLst/>
          </a:prstGeom>
          <a:noFill/>
        </p:spPr>
        <p:txBody>
          <a:bodyPr wrap="square" rtlCol="0">
            <a:spAutoFit/>
          </a:bodyPr>
          <a:lstStyle/>
          <a:p>
            <a:r>
              <a:rPr lang="zh-CN" altLang="en-US" dirty="0"/>
              <a:t>互相关图</a:t>
            </a:r>
          </a:p>
        </p:txBody>
      </p:sp>
      <p:sp>
        <p:nvSpPr>
          <p:cNvPr id="14" name="文本框 13">
            <a:extLst>
              <a:ext uri="{FF2B5EF4-FFF2-40B4-BE49-F238E27FC236}">
                <a16:creationId xmlns:a16="http://schemas.microsoft.com/office/drawing/2014/main" id="{D2B767BC-DE61-41BF-B8FC-7FF6BBFE6B60}"/>
              </a:ext>
            </a:extLst>
          </p:cNvPr>
          <p:cNvSpPr txBox="1"/>
          <p:nvPr/>
        </p:nvSpPr>
        <p:spPr>
          <a:xfrm>
            <a:off x="9401972" y="4271456"/>
            <a:ext cx="2471596" cy="1292662"/>
          </a:xfrm>
          <a:prstGeom prst="rect">
            <a:avLst/>
          </a:prstGeom>
          <a:noFill/>
        </p:spPr>
        <p:txBody>
          <a:bodyPr wrap="square" rtlCol="0">
            <a:spAutoFit/>
          </a:bodyPr>
          <a:lstStyle/>
          <a:p>
            <a:r>
              <a:rPr lang="zh-CN" altLang="en-US" sz="2000" dirty="0">
                <a:solidFill>
                  <a:srgbClr val="121212"/>
                </a:solidFill>
                <a:latin typeface="-apple-system"/>
              </a:rPr>
              <a:t>互相关图中亮度（值）最大的位置，就是匹配度最大的位置。</a:t>
            </a:r>
            <a:endParaRPr lang="zh-CN" altLang="en-US" sz="2000" dirty="0"/>
          </a:p>
          <a:p>
            <a:endParaRPr lang="zh-CN" altLang="en-US" dirty="0"/>
          </a:p>
        </p:txBody>
      </p:sp>
      <p:sp>
        <p:nvSpPr>
          <p:cNvPr id="15" name="椭圆 14">
            <a:extLst>
              <a:ext uri="{FF2B5EF4-FFF2-40B4-BE49-F238E27FC236}">
                <a16:creationId xmlns:a16="http://schemas.microsoft.com/office/drawing/2014/main" id="{60A17FFF-0E9B-4C1C-901C-EDEBFFA9E2E8}"/>
              </a:ext>
            </a:extLst>
          </p:cNvPr>
          <p:cNvSpPr/>
          <p:nvPr/>
        </p:nvSpPr>
        <p:spPr>
          <a:xfrm>
            <a:off x="7720332" y="4460127"/>
            <a:ext cx="816449" cy="81481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899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P spid="13" grpId="0"/>
      <p:bldP spid="14" grpId="0"/>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car_scene.jpg">
            <a:extLst>
              <a:ext uri="{FF2B5EF4-FFF2-40B4-BE49-F238E27FC236}">
                <a16:creationId xmlns:a16="http://schemas.microsoft.com/office/drawing/2014/main" id="{D5097108-8FA2-44A6-A8AC-045B49953903}"/>
              </a:ext>
            </a:extLst>
          </p:cNvPr>
          <p:cNvPicPr>
            <a:picLocks noChangeAspect="1"/>
          </p:cNvPicPr>
          <p:nvPr/>
        </p:nvPicPr>
        <p:blipFill>
          <a:blip r:embed="rId2" cstate="print"/>
          <a:srcRect/>
          <a:stretch>
            <a:fillRect/>
          </a:stretch>
        </p:blipFill>
        <p:spPr bwMode="auto">
          <a:xfrm>
            <a:off x="1504950" y="2259627"/>
            <a:ext cx="2857500" cy="1876425"/>
          </a:xfrm>
          <a:prstGeom prst="rect">
            <a:avLst/>
          </a:prstGeom>
          <a:noFill/>
          <a:ln w="9525">
            <a:noFill/>
            <a:miter lim="800000"/>
            <a:headEnd/>
            <a:tailEnd/>
          </a:ln>
        </p:spPr>
      </p:pic>
      <p:pic>
        <p:nvPicPr>
          <p:cNvPr id="3" name="Picture 11" descr="car_template.jpg">
            <a:extLst>
              <a:ext uri="{FF2B5EF4-FFF2-40B4-BE49-F238E27FC236}">
                <a16:creationId xmlns:a16="http://schemas.microsoft.com/office/drawing/2014/main" id="{2BE37C76-76A6-4F58-AEB1-DF2F6EAB918E}"/>
              </a:ext>
            </a:extLst>
          </p:cNvPr>
          <p:cNvPicPr>
            <a:picLocks noChangeAspect="1"/>
          </p:cNvPicPr>
          <p:nvPr/>
        </p:nvPicPr>
        <p:blipFill>
          <a:blip r:embed="rId3" cstate="print"/>
          <a:srcRect/>
          <a:stretch>
            <a:fillRect/>
          </a:stretch>
        </p:blipFill>
        <p:spPr bwMode="auto">
          <a:xfrm>
            <a:off x="7642543" y="2762250"/>
            <a:ext cx="1724025" cy="666750"/>
          </a:xfrm>
          <a:prstGeom prst="rect">
            <a:avLst/>
          </a:prstGeom>
          <a:noFill/>
          <a:ln w="9525">
            <a:noFill/>
            <a:miter lim="800000"/>
            <a:headEnd/>
            <a:tailEnd/>
          </a:ln>
        </p:spPr>
      </p:pic>
      <p:sp>
        <p:nvSpPr>
          <p:cNvPr id="4" name="文本框 3">
            <a:extLst>
              <a:ext uri="{FF2B5EF4-FFF2-40B4-BE49-F238E27FC236}">
                <a16:creationId xmlns:a16="http://schemas.microsoft.com/office/drawing/2014/main" id="{BAEA1506-06F5-4FC5-8E36-47749B2A195D}"/>
              </a:ext>
            </a:extLst>
          </p:cNvPr>
          <p:cNvSpPr txBox="1"/>
          <p:nvPr/>
        </p:nvSpPr>
        <p:spPr>
          <a:xfrm>
            <a:off x="2433711" y="4767162"/>
            <a:ext cx="2546252" cy="369332"/>
          </a:xfrm>
          <a:prstGeom prst="rect">
            <a:avLst/>
          </a:prstGeom>
          <a:noFill/>
        </p:spPr>
        <p:txBody>
          <a:bodyPr wrap="square" rtlCol="0">
            <a:spAutoFit/>
          </a:bodyPr>
          <a:lstStyle/>
          <a:p>
            <a:r>
              <a:rPr lang="zh-CN" altLang="en-US" dirty="0"/>
              <a:t>图像</a:t>
            </a:r>
          </a:p>
        </p:txBody>
      </p:sp>
      <p:sp>
        <p:nvSpPr>
          <p:cNvPr id="5" name="文本框 4">
            <a:extLst>
              <a:ext uri="{FF2B5EF4-FFF2-40B4-BE49-F238E27FC236}">
                <a16:creationId xmlns:a16="http://schemas.microsoft.com/office/drawing/2014/main" id="{79037222-0742-4D9F-8081-3F9EDD2B21C7}"/>
              </a:ext>
            </a:extLst>
          </p:cNvPr>
          <p:cNvSpPr txBox="1"/>
          <p:nvPr/>
        </p:nvSpPr>
        <p:spPr>
          <a:xfrm>
            <a:off x="8236633" y="4356100"/>
            <a:ext cx="2546252" cy="369332"/>
          </a:xfrm>
          <a:prstGeom prst="rect">
            <a:avLst/>
          </a:prstGeom>
          <a:noFill/>
        </p:spPr>
        <p:txBody>
          <a:bodyPr wrap="square" rtlCol="0">
            <a:spAutoFit/>
          </a:bodyPr>
          <a:lstStyle/>
          <a:p>
            <a:r>
              <a:rPr lang="zh-CN" altLang="en-US" dirty="0"/>
              <a:t>模板</a:t>
            </a:r>
          </a:p>
        </p:txBody>
      </p:sp>
      <p:sp>
        <p:nvSpPr>
          <p:cNvPr id="6" name="文本框 5">
            <a:extLst>
              <a:ext uri="{FF2B5EF4-FFF2-40B4-BE49-F238E27FC236}">
                <a16:creationId xmlns:a16="http://schemas.microsoft.com/office/drawing/2014/main" id="{FECADA52-DB78-446F-B5EE-451B88C4CCF4}"/>
              </a:ext>
            </a:extLst>
          </p:cNvPr>
          <p:cNvSpPr txBox="1"/>
          <p:nvPr/>
        </p:nvSpPr>
        <p:spPr>
          <a:xfrm>
            <a:off x="3127639" y="5536771"/>
            <a:ext cx="6438391" cy="461665"/>
          </a:xfrm>
          <a:prstGeom prst="rect">
            <a:avLst/>
          </a:prstGeom>
          <a:noFill/>
        </p:spPr>
        <p:txBody>
          <a:bodyPr wrap="square" rtlCol="0">
            <a:spAutoFit/>
          </a:bodyPr>
          <a:lstStyle/>
          <a:p>
            <a:r>
              <a:rPr lang="zh-CN" altLang="en-US" sz="2400" dirty="0"/>
              <a:t>如果模板不属于原图像的子图，结果会怎么样？</a:t>
            </a:r>
          </a:p>
        </p:txBody>
      </p:sp>
      <p:sp>
        <p:nvSpPr>
          <p:cNvPr id="7" name="文本框 6">
            <a:extLst>
              <a:ext uri="{FF2B5EF4-FFF2-40B4-BE49-F238E27FC236}">
                <a16:creationId xmlns:a16="http://schemas.microsoft.com/office/drawing/2014/main" id="{3B16A2DA-D03B-43B6-8675-ECB33D645FE3}"/>
              </a:ext>
            </a:extLst>
          </p:cNvPr>
          <p:cNvSpPr txBox="1"/>
          <p:nvPr/>
        </p:nvSpPr>
        <p:spPr>
          <a:xfrm>
            <a:off x="4501661" y="567208"/>
            <a:ext cx="5064369" cy="707886"/>
          </a:xfrm>
          <a:prstGeom prst="rect">
            <a:avLst/>
          </a:prstGeom>
          <a:noFill/>
        </p:spPr>
        <p:txBody>
          <a:bodyPr wrap="square" rtlCol="0">
            <a:spAutoFit/>
          </a:bodyPr>
          <a:lstStyle/>
          <a:p>
            <a:r>
              <a:rPr lang="zh-CN" altLang="en-US" sz="4000" dirty="0"/>
              <a:t>模板匹配</a:t>
            </a:r>
          </a:p>
        </p:txBody>
      </p:sp>
    </p:spTree>
    <p:extLst>
      <p:ext uri="{BB962C8B-B14F-4D97-AF65-F5344CB8AC3E}">
        <p14:creationId xmlns:p14="http://schemas.microsoft.com/office/powerpoint/2010/main" val="3989510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car_detected.jpg">
            <a:extLst>
              <a:ext uri="{FF2B5EF4-FFF2-40B4-BE49-F238E27FC236}">
                <a16:creationId xmlns:a16="http://schemas.microsoft.com/office/drawing/2014/main" id="{19996589-3F3E-4710-8A0B-A8B68920F225}"/>
              </a:ext>
            </a:extLst>
          </p:cNvPr>
          <p:cNvPicPr>
            <a:picLocks noChangeAspect="1"/>
          </p:cNvPicPr>
          <p:nvPr/>
        </p:nvPicPr>
        <p:blipFill>
          <a:blip r:embed="rId2" cstate="print"/>
          <a:srcRect l="16856" t="15393" r="16058" b="24977"/>
          <a:stretch>
            <a:fillRect/>
          </a:stretch>
        </p:blipFill>
        <p:spPr bwMode="auto">
          <a:xfrm>
            <a:off x="1431924" y="1948375"/>
            <a:ext cx="3140075" cy="2093913"/>
          </a:xfrm>
          <a:prstGeom prst="rect">
            <a:avLst/>
          </a:prstGeom>
          <a:noFill/>
          <a:ln w="9525">
            <a:noFill/>
            <a:miter lim="800000"/>
            <a:headEnd/>
            <a:tailEnd/>
          </a:ln>
        </p:spPr>
      </p:pic>
      <p:pic>
        <p:nvPicPr>
          <p:cNvPr id="3" name="Picture 10" descr="car_template.jpg">
            <a:extLst>
              <a:ext uri="{FF2B5EF4-FFF2-40B4-BE49-F238E27FC236}">
                <a16:creationId xmlns:a16="http://schemas.microsoft.com/office/drawing/2014/main" id="{01B94FDA-C055-4D10-B2A7-A9298193ECCA}"/>
              </a:ext>
            </a:extLst>
          </p:cNvPr>
          <p:cNvPicPr>
            <a:picLocks noChangeAspect="1"/>
          </p:cNvPicPr>
          <p:nvPr/>
        </p:nvPicPr>
        <p:blipFill>
          <a:blip r:embed="rId3" cstate="print"/>
          <a:srcRect/>
          <a:stretch>
            <a:fillRect/>
          </a:stretch>
        </p:blipFill>
        <p:spPr bwMode="auto">
          <a:xfrm>
            <a:off x="7620003" y="2661956"/>
            <a:ext cx="1724025" cy="666750"/>
          </a:xfrm>
          <a:prstGeom prst="rect">
            <a:avLst/>
          </a:prstGeom>
          <a:noFill/>
          <a:ln w="9525">
            <a:noFill/>
            <a:miter lim="800000"/>
            <a:headEnd/>
            <a:tailEnd/>
          </a:ln>
        </p:spPr>
      </p:pic>
      <p:sp>
        <p:nvSpPr>
          <p:cNvPr id="5" name="文本框 4">
            <a:extLst>
              <a:ext uri="{FF2B5EF4-FFF2-40B4-BE49-F238E27FC236}">
                <a16:creationId xmlns:a16="http://schemas.microsoft.com/office/drawing/2014/main" id="{4A6F853A-83C6-4325-95AF-E1CB40B31935}"/>
              </a:ext>
            </a:extLst>
          </p:cNvPr>
          <p:cNvSpPr txBox="1"/>
          <p:nvPr/>
        </p:nvSpPr>
        <p:spPr>
          <a:xfrm>
            <a:off x="2152356" y="4572000"/>
            <a:ext cx="3432517" cy="369332"/>
          </a:xfrm>
          <a:prstGeom prst="rect">
            <a:avLst/>
          </a:prstGeom>
          <a:noFill/>
        </p:spPr>
        <p:txBody>
          <a:bodyPr wrap="square" rtlCol="0">
            <a:spAutoFit/>
          </a:bodyPr>
          <a:lstStyle/>
          <a:p>
            <a:r>
              <a:rPr lang="zh-CN" altLang="en-US" dirty="0"/>
              <a:t>检测到的模板</a:t>
            </a:r>
          </a:p>
        </p:txBody>
      </p:sp>
      <p:sp>
        <p:nvSpPr>
          <p:cNvPr id="6" name="文本框 5">
            <a:extLst>
              <a:ext uri="{FF2B5EF4-FFF2-40B4-BE49-F238E27FC236}">
                <a16:creationId xmlns:a16="http://schemas.microsoft.com/office/drawing/2014/main" id="{CFF239AC-EFAF-405B-889B-7C0EFD5F83F6}"/>
              </a:ext>
            </a:extLst>
          </p:cNvPr>
          <p:cNvSpPr txBox="1"/>
          <p:nvPr/>
        </p:nvSpPr>
        <p:spPr>
          <a:xfrm>
            <a:off x="8030307" y="3857622"/>
            <a:ext cx="3432517" cy="369332"/>
          </a:xfrm>
          <a:prstGeom prst="rect">
            <a:avLst/>
          </a:prstGeom>
          <a:noFill/>
        </p:spPr>
        <p:txBody>
          <a:bodyPr wrap="square" rtlCol="0">
            <a:spAutoFit/>
          </a:bodyPr>
          <a:lstStyle/>
          <a:p>
            <a:r>
              <a:rPr lang="zh-CN" altLang="en-US" dirty="0"/>
              <a:t>模板</a:t>
            </a:r>
          </a:p>
        </p:txBody>
      </p:sp>
      <p:sp>
        <p:nvSpPr>
          <p:cNvPr id="7" name="文本框 6">
            <a:extLst>
              <a:ext uri="{FF2B5EF4-FFF2-40B4-BE49-F238E27FC236}">
                <a16:creationId xmlns:a16="http://schemas.microsoft.com/office/drawing/2014/main" id="{80A8F181-FAE7-4355-9021-3DC20CAC1AC0}"/>
              </a:ext>
            </a:extLst>
          </p:cNvPr>
          <p:cNvSpPr txBox="1"/>
          <p:nvPr/>
        </p:nvSpPr>
        <p:spPr>
          <a:xfrm>
            <a:off x="2139671" y="5409791"/>
            <a:ext cx="8395211" cy="461665"/>
          </a:xfrm>
          <a:prstGeom prst="rect">
            <a:avLst/>
          </a:prstGeom>
          <a:noFill/>
        </p:spPr>
        <p:txBody>
          <a:bodyPr wrap="square" rtlCol="0">
            <a:spAutoFit/>
          </a:bodyPr>
          <a:lstStyle/>
          <a:p>
            <a:r>
              <a:rPr lang="zh-CN" altLang="en-US" sz="2400" dirty="0"/>
              <a:t>如果比例，方向和整体外观相近，那么极大可能会匹配成功。</a:t>
            </a:r>
          </a:p>
        </p:txBody>
      </p:sp>
      <p:sp>
        <p:nvSpPr>
          <p:cNvPr id="8" name="文本框 7">
            <a:extLst>
              <a:ext uri="{FF2B5EF4-FFF2-40B4-BE49-F238E27FC236}">
                <a16:creationId xmlns:a16="http://schemas.microsoft.com/office/drawing/2014/main" id="{FC6A95F3-A818-4D84-9039-1C8ECFA4B8AA}"/>
              </a:ext>
            </a:extLst>
          </p:cNvPr>
          <p:cNvSpPr txBox="1"/>
          <p:nvPr/>
        </p:nvSpPr>
        <p:spPr>
          <a:xfrm>
            <a:off x="4501661" y="567208"/>
            <a:ext cx="5064369" cy="707886"/>
          </a:xfrm>
          <a:prstGeom prst="rect">
            <a:avLst/>
          </a:prstGeom>
          <a:noFill/>
        </p:spPr>
        <p:txBody>
          <a:bodyPr wrap="square" rtlCol="0">
            <a:spAutoFit/>
          </a:bodyPr>
          <a:lstStyle/>
          <a:p>
            <a:r>
              <a:rPr lang="zh-CN" altLang="en-US" sz="4000" dirty="0"/>
              <a:t>模板匹配</a:t>
            </a:r>
          </a:p>
        </p:txBody>
      </p:sp>
    </p:spTree>
    <p:extLst>
      <p:ext uri="{BB962C8B-B14F-4D97-AF65-F5344CB8AC3E}">
        <p14:creationId xmlns:p14="http://schemas.microsoft.com/office/powerpoint/2010/main" val="3305403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toy_detected.jpg">
            <a:extLst>
              <a:ext uri="{FF2B5EF4-FFF2-40B4-BE49-F238E27FC236}">
                <a16:creationId xmlns:a16="http://schemas.microsoft.com/office/drawing/2014/main" id="{7D4AB5FD-3175-456F-9748-D1AEF2621311}"/>
              </a:ext>
            </a:extLst>
          </p:cNvPr>
          <p:cNvPicPr>
            <a:picLocks noChangeAspect="1"/>
          </p:cNvPicPr>
          <p:nvPr/>
        </p:nvPicPr>
        <p:blipFill>
          <a:blip r:embed="rId3" cstate="print"/>
          <a:srcRect/>
          <a:stretch>
            <a:fillRect/>
          </a:stretch>
        </p:blipFill>
        <p:spPr bwMode="auto">
          <a:xfrm>
            <a:off x="104286" y="1760372"/>
            <a:ext cx="4397375" cy="3297238"/>
          </a:xfrm>
          <a:prstGeom prst="rect">
            <a:avLst/>
          </a:prstGeom>
          <a:noFill/>
          <a:ln w="9525">
            <a:noFill/>
            <a:miter lim="800000"/>
            <a:headEnd/>
            <a:tailEnd/>
          </a:ln>
        </p:spPr>
      </p:pic>
      <p:pic>
        <p:nvPicPr>
          <p:cNvPr id="3" name="Picture 12" descr="toy_corr_map.jpg">
            <a:extLst>
              <a:ext uri="{FF2B5EF4-FFF2-40B4-BE49-F238E27FC236}">
                <a16:creationId xmlns:a16="http://schemas.microsoft.com/office/drawing/2014/main" id="{62D1F7B7-F20A-4CD3-854E-3879DC1E249F}"/>
              </a:ext>
            </a:extLst>
          </p:cNvPr>
          <p:cNvPicPr>
            <a:picLocks noChangeAspect="1"/>
          </p:cNvPicPr>
          <p:nvPr/>
        </p:nvPicPr>
        <p:blipFill>
          <a:blip r:embed="rId4" cstate="print"/>
          <a:srcRect l="21431" t="16325" r="22694" b="26530"/>
          <a:stretch>
            <a:fillRect/>
          </a:stretch>
        </p:blipFill>
        <p:spPr bwMode="auto">
          <a:xfrm>
            <a:off x="4501661" y="2120167"/>
            <a:ext cx="3570287" cy="2738437"/>
          </a:xfrm>
          <a:prstGeom prst="rect">
            <a:avLst/>
          </a:prstGeom>
          <a:noFill/>
          <a:ln w="9525">
            <a:noFill/>
            <a:miter lim="800000"/>
            <a:headEnd/>
            <a:tailEnd/>
          </a:ln>
        </p:spPr>
      </p:pic>
      <p:sp>
        <p:nvSpPr>
          <p:cNvPr id="4" name="文本框 3">
            <a:extLst>
              <a:ext uri="{FF2B5EF4-FFF2-40B4-BE49-F238E27FC236}">
                <a16:creationId xmlns:a16="http://schemas.microsoft.com/office/drawing/2014/main" id="{C5BE46FC-FB60-451D-98BC-A16D0D358D21}"/>
              </a:ext>
            </a:extLst>
          </p:cNvPr>
          <p:cNvSpPr txBox="1"/>
          <p:nvPr/>
        </p:nvSpPr>
        <p:spPr>
          <a:xfrm>
            <a:off x="1527197" y="5542888"/>
            <a:ext cx="3432517" cy="369332"/>
          </a:xfrm>
          <a:prstGeom prst="rect">
            <a:avLst/>
          </a:prstGeom>
          <a:noFill/>
        </p:spPr>
        <p:txBody>
          <a:bodyPr wrap="square" rtlCol="0">
            <a:spAutoFit/>
          </a:bodyPr>
          <a:lstStyle/>
          <a:p>
            <a:r>
              <a:rPr lang="zh-CN" altLang="en-US" dirty="0"/>
              <a:t>检测到的模板</a:t>
            </a:r>
          </a:p>
        </p:txBody>
      </p:sp>
      <p:sp>
        <p:nvSpPr>
          <p:cNvPr id="5" name="文本框 4">
            <a:extLst>
              <a:ext uri="{FF2B5EF4-FFF2-40B4-BE49-F238E27FC236}">
                <a16:creationId xmlns:a16="http://schemas.microsoft.com/office/drawing/2014/main" id="{4AEE0118-3B90-444F-808D-EB714B77E6AE}"/>
              </a:ext>
            </a:extLst>
          </p:cNvPr>
          <p:cNvSpPr txBox="1"/>
          <p:nvPr/>
        </p:nvSpPr>
        <p:spPr>
          <a:xfrm>
            <a:off x="6275972" y="5547656"/>
            <a:ext cx="3432517" cy="369332"/>
          </a:xfrm>
          <a:prstGeom prst="rect">
            <a:avLst/>
          </a:prstGeom>
          <a:noFill/>
        </p:spPr>
        <p:txBody>
          <a:bodyPr wrap="square" rtlCol="0">
            <a:spAutoFit/>
          </a:bodyPr>
          <a:lstStyle/>
          <a:p>
            <a:r>
              <a:rPr lang="zh-CN" altLang="en-US" dirty="0"/>
              <a:t>互相关图</a:t>
            </a:r>
          </a:p>
        </p:txBody>
      </p:sp>
      <p:sp>
        <p:nvSpPr>
          <p:cNvPr id="6" name="文本框 5">
            <a:extLst>
              <a:ext uri="{FF2B5EF4-FFF2-40B4-BE49-F238E27FC236}">
                <a16:creationId xmlns:a16="http://schemas.microsoft.com/office/drawing/2014/main" id="{75A01F85-D2F0-4D68-98DA-1075C8683B9C}"/>
              </a:ext>
            </a:extLst>
          </p:cNvPr>
          <p:cNvSpPr txBox="1"/>
          <p:nvPr/>
        </p:nvSpPr>
        <p:spPr>
          <a:xfrm>
            <a:off x="4501661" y="567208"/>
            <a:ext cx="5064369" cy="707886"/>
          </a:xfrm>
          <a:prstGeom prst="rect">
            <a:avLst/>
          </a:prstGeom>
          <a:noFill/>
        </p:spPr>
        <p:txBody>
          <a:bodyPr wrap="square" rtlCol="0">
            <a:spAutoFit/>
          </a:bodyPr>
          <a:lstStyle/>
          <a:p>
            <a:r>
              <a:rPr lang="zh-CN" altLang="en-US" sz="4000" dirty="0"/>
              <a:t>模板匹配</a:t>
            </a:r>
          </a:p>
        </p:txBody>
      </p:sp>
      <p:sp>
        <p:nvSpPr>
          <p:cNvPr id="7" name="文本框 6">
            <a:extLst>
              <a:ext uri="{FF2B5EF4-FFF2-40B4-BE49-F238E27FC236}">
                <a16:creationId xmlns:a16="http://schemas.microsoft.com/office/drawing/2014/main" id="{2BD71CCB-0F56-45D0-8AFC-291A4CDD66B5}"/>
              </a:ext>
            </a:extLst>
          </p:cNvPr>
          <p:cNvSpPr txBox="1"/>
          <p:nvPr/>
        </p:nvSpPr>
        <p:spPr>
          <a:xfrm>
            <a:off x="8500683" y="2276976"/>
            <a:ext cx="3432517" cy="2308324"/>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rgbClr val="121212"/>
                </a:solidFill>
                <a:latin typeface="-apple-system"/>
              </a:rPr>
              <a:t>模板匹配，</a:t>
            </a:r>
            <a:r>
              <a:rPr lang="zh-CN" altLang="en-US" sz="2400" dirty="0"/>
              <a:t>特征检测</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如何设计</a:t>
            </a:r>
            <a:r>
              <a:rPr lang="en-US" altLang="zh-CN" sz="2400" dirty="0"/>
              <a:t>/</a:t>
            </a:r>
            <a:r>
              <a:rPr lang="zh-CN" altLang="en-US" sz="2400" dirty="0"/>
              <a:t>获得滤波器</a:t>
            </a:r>
            <a:r>
              <a:rPr lang="en-US" altLang="zh-CN" sz="2400" dirty="0"/>
              <a:t>/</a:t>
            </a:r>
            <a:r>
              <a:rPr lang="zh-CN" altLang="en-US" sz="2400" dirty="0"/>
              <a:t>卷积核？</a:t>
            </a:r>
            <a:endParaRPr lang="en-US" altLang="zh-CN" sz="2400" dirty="0"/>
          </a:p>
          <a:p>
            <a:r>
              <a:rPr lang="zh-CN" altLang="en-US" sz="2400" dirty="0"/>
              <a:t>（</a:t>
            </a:r>
            <a:r>
              <a:rPr lang="en-US" altLang="zh-CN" sz="2400" dirty="0"/>
              <a:t>SOTA</a:t>
            </a:r>
            <a:r>
              <a:rPr lang="zh-CN" altLang="en-US" sz="2400" dirty="0"/>
              <a:t>：</a:t>
            </a:r>
            <a:r>
              <a:rPr lang="zh-CN" altLang="en-US" sz="2400" dirty="0">
                <a:solidFill>
                  <a:srgbClr val="FF0000"/>
                </a:solidFill>
              </a:rPr>
              <a:t>卷积神经网络的特征图</a:t>
            </a:r>
            <a:r>
              <a:rPr lang="zh-CN" altLang="en-US" sz="2400" dirty="0"/>
              <a:t>）</a:t>
            </a:r>
          </a:p>
        </p:txBody>
      </p:sp>
      <p:sp>
        <p:nvSpPr>
          <p:cNvPr id="8" name="椭圆 7">
            <a:extLst>
              <a:ext uri="{FF2B5EF4-FFF2-40B4-BE49-F238E27FC236}">
                <a16:creationId xmlns:a16="http://schemas.microsoft.com/office/drawing/2014/main" id="{1584FD46-321F-4B68-A4AC-DD1D78A8CDE7}"/>
              </a:ext>
            </a:extLst>
          </p:cNvPr>
          <p:cNvSpPr/>
          <p:nvPr/>
        </p:nvSpPr>
        <p:spPr>
          <a:xfrm>
            <a:off x="7033845" y="3081979"/>
            <a:ext cx="816449" cy="81481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90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6" descr="ut-tower-2"/>
          <p:cNvPicPr>
            <a:picLocks noChangeAspect="1" noChangeArrowheads="1"/>
          </p:cNvPicPr>
          <p:nvPr/>
        </p:nvPicPr>
        <p:blipFill>
          <a:blip r:embed="rId3" cstate="print"/>
          <a:srcRect/>
          <a:stretch>
            <a:fillRect/>
          </a:stretch>
        </p:blipFill>
        <p:spPr bwMode="auto">
          <a:xfrm>
            <a:off x="669217" y="1381430"/>
            <a:ext cx="3846512" cy="5127625"/>
          </a:xfrm>
          <a:prstGeom prst="rect">
            <a:avLst/>
          </a:prstGeom>
          <a:noFill/>
          <a:ln w="9525">
            <a:noFill/>
            <a:miter lim="800000"/>
            <a:headEnd/>
            <a:tailEnd/>
          </a:ln>
        </p:spPr>
      </p:pic>
      <p:sp>
        <p:nvSpPr>
          <p:cNvPr id="15" name="文本框 14">
            <a:extLst>
              <a:ext uri="{FF2B5EF4-FFF2-40B4-BE49-F238E27FC236}">
                <a16:creationId xmlns:a16="http://schemas.microsoft.com/office/drawing/2014/main" id="{7AF50EAA-6D9A-4C4D-A162-24C1C0DBCC19}"/>
              </a:ext>
            </a:extLst>
          </p:cNvPr>
          <p:cNvSpPr txBox="1"/>
          <p:nvPr/>
        </p:nvSpPr>
        <p:spPr>
          <a:xfrm>
            <a:off x="4515729" y="271787"/>
            <a:ext cx="5064369" cy="707886"/>
          </a:xfrm>
          <a:prstGeom prst="rect">
            <a:avLst/>
          </a:prstGeom>
          <a:noFill/>
        </p:spPr>
        <p:txBody>
          <a:bodyPr wrap="square" rtlCol="0">
            <a:spAutoFit/>
          </a:bodyPr>
          <a:lstStyle/>
          <a:p>
            <a:r>
              <a:rPr lang="zh-CN" altLang="en-US" sz="4000" dirty="0"/>
              <a:t>边缘检测</a:t>
            </a:r>
          </a:p>
        </p:txBody>
      </p:sp>
      <p:sp>
        <p:nvSpPr>
          <p:cNvPr id="4" name="文本框 3">
            <a:extLst>
              <a:ext uri="{FF2B5EF4-FFF2-40B4-BE49-F238E27FC236}">
                <a16:creationId xmlns:a16="http://schemas.microsoft.com/office/drawing/2014/main" id="{EB8421E5-0A21-4D30-A81C-62F52C028BE0}"/>
              </a:ext>
            </a:extLst>
          </p:cNvPr>
          <p:cNvSpPr txBox="1"/>
          <p:nvPr/>
        </p:nvSpPr>
        <p:spPr>
          <a:xfrm>
            <a:off x="520505" y="796655"/>
            <a:ext cx="3019620" cy="584775"/>
          </a:xfrm>
          <a:prstGeom prst="rect">
            <a:avLst/>
          </a:prstGeom>
          <a:noFill/>
        </p:spPr>
        <p:txBody>
          <a:bodyPr wrap="square" rtlCol="0">
            <a:spAutoFit/>
          </a:bodyPr>
          <a:lstStyle/>
          <a:p>
            <a:r>
              <a:rPr lang="zh-CN" altLang="en-US" sz="3200" dirty="0"/>
              <a:t>图像中的边缘</a:t>
            </a:r>
          </a:p>
        </p:txBody>
      </p:sp>
      <p:sp>
        <p:nvSpPr>
          <p:cNvPr id="2" name="文本框 1">
            <a:extLst>
              <a:ext uri="{FF2B5EF4-FFF2-40B4-BE49-F238E27FC236}">
                <a16:creationId xmlns:a16="http://schemas.microsoft.com/office/drawing/2014/main" id="{8B0C8388-3EE1-42D5-85AF-CF1F4F6C8DCB}"/>
              </a:ext>
            </a:extLst>
          </p:cNvPr>
          <p:cNvSpPr txBox="1"/>
          <p:nvPr/>
        </p:nvSpPr>
        <p:spPr>
          <a:xfrm>
            <a:off x="5142368" y="1381430"/>
            <a:ext cx="6853474" cy="3754874"/>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边缘检测是指检测图像中的一些像素点，它们周围的像素点的</a:t>
            </a:r>
            <a:r>
              <a:rPr lang="zh-CN" altLang="en-US" sz="2000" dirty="0">
                <a:solidFill>
                  <a:srgbClr val="FF0000"/>
                </a:solidFill>
              </a:rPr>
              <a:t>灰度发生了急剧的变化</a:t>
            </a:r>
            <a:r>
              <a:rPr lang="zh-CN" altLang="en-US" sz="2000" dirty="0"/>
              <a:t>，图像中的物体不同导致了这一变化，因此可以将这些像素点作为一个集合，可以用来标注图像中不同物体的边界。</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边缘是图像中的重要的结构性特征，边缘往往存在于目标和背景之间，不同的区域之间，因此它可以作为</a:t>
            </a:r>
            <a:r>
              <a:rPr lang="zh-CN" altLang="en-US" sz="2000" dirty="0">
                <a:solidFill>
                  <a:srgbClr val="FF0000"/>
                </a:solidFill>
              </a:rPr>
              <a:t>图像分割的重要依据</a:t>
            </a:r>
            <a:r>
              <a:rPr lang="zh-CN" altLang="en-US" sz="2000" dirty="0"/>
              <a:t>。</a:t>
            </a: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zh-CN" altLang="en-US" sz="2000" dirty="0"/>
              <a:t>在边缘检测中，它提取的是图像中不连续部分的特征，将闭合的边缘提取出来便可以作为一个区域。</a:t>
            </a:r>
            <a:br>
              <a:rPr lang="zh-CN" altLang="en-US" dirty="0"/>
            </a:br>
            <a:endParaRPr lang="zh-CN" altLang="en-US" dirty="0"/>
          </a:p>
        </p:txBody>
      </p:sp>
      <p:sp>
        <p:nvSpPr>
          <p:cNvPr id="6" name="Line 18">
            <a:extLst>
              <a:ext uri="{FF2B5EF4-FFF2-40B4-BE49-F238E27FC236}">
                <a16:creationId xmlns:a16="http://schemas.microsoft.com/office/drawing/2014/main" id="{4CF070C4-0C65-4E62-9C76-09B800E24A5D}"/>
              </a:ext>
            </a:extLst>
          </p:cNvPr>
          <p:cNvSpPr>
            <a:spLocks noChangeShapeType="1"/>
          </p:cNvSpPr>
          <p:nvPr/>
        </p:nvSpPr>
        <p:spPr bwMode="auto">
          <a:xfrm flipH="1">
            <a:off x="2957385" y="2262293"/>
            <a:ext cx="693442" cy="881911"/>
          </a:xfrm>
          <a:prstGeom prst="line">
            <a:avLst/>
          </a:prstGeom>
          <a:noFill/>
          <a:ln w="28575">
            <a:solidFill>
              <a:srgbClr val="FF0000"/>
            </a:solidFill>
            <a:round/>
            <a:headEnd/>
            <a:tailEnd type="triangle" w="med" len="med"/>
          </a:ln>
        </p:spPr>
        <p:txBody>
          <a:bodyPr/>
          <a:lstStyle/>
          <a:p>
            <a:endParaRPr lang="en-US" dirty="0"/>
          </a:p>
        </p:txBody>
      </p:sp>
    </p:spTree>
    <p:extLst>
      <p:ext uri="{BB962C8B-B14F-4D97-AF65-F5344CB8AC3E}">
        <p14:creationId xmlns:p14="http://schemas.microsoft.com/office/powerpoint/2010/main" val="146217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027239" y="0"/>
            <a:ext cx="9807575" cy="1143000"/>
          </a:xfrm>
        </p:spPr>
        <p:txBody>
          <a:bodyPr>
            <a:normAutofit fontScale="90000"/>
          </a:bodyPr>
          <a:lstStyle/>
          <a:p>
            <a:pPr eaLnBrk="1" hangingPunct="1"/>
            <a:r>
              <a:rPr lang="zh-CN" altLang="en-US" dirty="0"/>
              <a:t>对比性（变化区域）和不变性（平坦区域）</a:t>
            </a:r>
            <a:endParaRPr lang="en-US" dirty="0"/>
          </a:p>
        </p:txBody>
      </p:sp>
      <p:pic>
        <p:nvPicPr>
          <p:cNvPr id="740355" name="Picture 3" descr="ut-tower-2_line"/>
          <p:cNvPicPr>
            <a:picLocks noChangeAspect="1" noChangeArrowheads="1"/>
          </p:cNvPicPr>
          <p:nvPr/>
        </p:nvPicPr>
        <p:blipFill>
          <a:blip r:embed="rId3" cstate="print"/>
          <a:srcRect/>
          <a:stretch>
            <a:fillRect/>
          </a:stretch>
        </p:blipFill>
        <p:spPr bwMode="auto">
          <a:xfrm>
            <a:off x="8543925" y="1484313"/>
            <a:ext cx="1511300" cy="1511300"/>
          </a:xfrm>
          <a:prstGeom prst="rect">
            <a:avLst/>
          </a:prstGeom>
          <a:noFill/>
          <a:ln w="57150">
            <a:solidFill>
              <a:srgbClr val="FF0000"/>
            </a:solidFill>
            <a:miter lim="800000"/>
            <a:headEnd/>
            <a:tailEnd/>
          </a:ln>
        </p:spPr>
      </p:pic>
      <p:pic>
        <p:nvPicPr>
          <p:cNvPr id="740356" name="Picture 4" descr="ut-tower-2_corner"/>
          <p:cNvPicPr>
            <a:picLocks noChangeAspect="1" noChangeArrowheads="1"/>
          </p:cNvPicPr>
          <p:nvPr/>
        </p:nvPicPr>
        <p:blipFill>
          <a:blip r:embed="rId4" cstate="print"/>
          <a:srcRect/>
          <a:stretch>
            <a:fillRect/>
          </a:stretch>
        </p:blipFill>
        <p:spPr bwMode="auto">
          <a:xfrm>
            <a:off x="8616950" y="4076700"/>
            <a:ext cx="1619250" cy="1727200"/>
          </a:xfrm>
          <a:prstGeom prst="rect">
            <a:avLst/>
          </a:prstGeom>
          <a:noFill/>
          <a:ln w="57150">
            <a:solidFill>
              <a:srgbClr val="00FFFF"/>
            </a:solidFill>
            <a:miter lim="800000"/>
            <a:headEnd/>
            <a:tailEnd/>
          </a:ln>
        </p:spPr>
      </p:pic>
      <p:pic>
        <p:nvPicPr>
          <p:cNvPr id="740357" name="Picture 5" descr="ut-tower-2_constant"/>
          <p:cNvPicPr>
            <a:picLocks noChangeAspect="1" noChangeArrowheads="1"/>
          </p:cNvPicPr>
          <p:nvPr/>
        </p:nvPicPr>
        <p:blipFill>
          <a:blip r:embed="rId5" cstate="print"/>
          <a:srcRect/>
          <a:stretch>
            <a:fillRect/>
          </a:stretch>
        </p:blipFill>
        <p:spPr bwMode="auto">
          <a:xfrm>
            <a:off x="2027239" y="1952626"/>
            <a:ext cx="1577975" cy="1655763"/>
          </a:xfrm>
          <a:prstGeom prst="rect">
            <a:avLst/>
          </a:prstGeom>
          <a:noFill/>
          <a:ln w="57150">
            <a:solidFill>
              <a:srgbClr val="FFFF00"/>
            </a:solidFill>
            <a:miter lim="800000"/>
            <a:headEnd/>
            <a:tailEnd/>
          </a:ln>
        </p:spPr>
      </p:pic>
      <p:pic>
        <p:nvPicPr>
          <p:cNvPr id="57350" name="Picture 6" descr="ut-tower-2"/>
          <p:cNvPicPr>
            <a:picLocks noChangeAspect="1" noChangeArrowheads="1"/>
          </p:cNvPicPr>
          <p:nvPr/>
        </p:nvPicPr>
        <p:blipFill>
          <a:blip r:embed="rId6" cstate="print"/>
          <a:srcRect/>
          <a:stretch>
            <a:fillRect/>
          </a:stretch>
        </p:blipFill>
        <p:spPr bwMode="auto">
          <a:xfrm>
            <a:off x="4116388" y="1268414"/>
            <a:ext cx="3846512" cy="5127625"/>
          </a:xfrm>
          <a:prstGeom prst="rect">
            <a:avLst/>
          </a:prstGeom>
          <a:noFill/>
          <a:ln w="9525">
            <a:noFill/>
            <a:miter lim="800000"/>
            <a:headEnd/>
            <a:tailEnd/>
          </a:ln>
        </p:spPr>
      </p:pic>
      <p:sp>
        <p:nvSpPr>
          <p:cNvPr id="740359" name="Rectangle 7"/>
          <p:cNvSpPr>
            <a:spLocks noChangeArrowheads="1"/>
          </p:cNvSpPr>
          <p:nvPr/>
        </p:nvSpPr>
        <p:spPr bwMode="auto">
          <a:xfrm>
            <a:off x="6240464" y="3321050"/>
            <a:ext cx="287337" cy="287338"/>
          </a:xfrm>
          <a:prstGeom prst="rect">
            <a:avLst/>
          </a:prstGeom>
          <a:noFill/>
          <a:ln w="38100">
            <a:solidFill>
              <a:srgbClr val="FF0000"/>
            </a:solidFill>
            <a:miter lim="800000"/>
            <a:headEnd/>
            <a:tailEnd/>
          </a:ln>
        </p:spPr>
        <p:txBody>
          <a:bodyPr wrap="none" anchor="ctr"/>
          <a:lstStyle/>
          <a:p>
            <a:endParaRPr lang="en-US"/>
          </a:p>
        </p:txBody>
      </p:sp>
      <p:sp>
        <p:nvSpPr>
          <p:cNvPr id="740360" name="Rectangle 8"/>
          <p:cNvSpPr>
            <a:spLocks noChangeArrowheads="1"/>
          </p:cNvSpPr>
          <p:nvPr/>
        </p:nvSpPr>
        <p:spPr bwMode="auto">
          <a:xfrm>
            <a:off x="5087938" y="2635250"/>
            <a:ext cx="323850" cy="323850"/>
          </a:xfrm>
          <a:prstGeom prst="rect">
            <a:avLst/>
          </a:prstGeom>
          <a:noFill/>
          <a:ln w="38100">
            <a:solidFill>
              <a:srgbClr val="FFFF00"/>
            </a:solidFill>
            <a:miter lim="800000"/>
            <a:headEnd/>
            <a:tailEnd/>
          </a:ln>
        </p:spPr>
        <p:txBody>
          <a:bodyPr wrap="none" anchor="ctr"/>
          <a:lstStyle/>
          <a:p>
            <a:endParaRPr lang="en-US"/>
          </a:p>
        </p:txBody>
      </p:sp>
      <p:sp>
        <p:nvSpPr>
          <p:cNvPr id="740361" name="Rectangle 9"/>
          <p:cNvSpPr>
            <a:spLocks noChangeArrowheads="1"/>
          </p:cNvSpPr>
          <p:nvPr/>
        </p:nvSpPr>
        <p:spPr bwMode="auto">
          <a:xfrm>
            <a:off x="6205539" y="4581525"/>
            <a:ext cx="287337" cy="287338"/>
          </a:xfrm>
          <a:prstGeom prst="rect">
            <a:avLst/>
          </a:prstGeom>
          <a:noFill/>
          <a:ln w="38100">
            <a:solidFill>
              <a:srgbClr val="00FFFF"/>
            </a:solidFill>
            <a:miter lim="800000"/>
            <a:headEnd/>
            <a:tailEnd/>
          </a:ln>
        </p:spPr>
        <p:txBody>
          <a:bodyPr wrap="none" anchor="ctr"/>
          <a:lstStyle/>
          <a:p>
            <a:endParaRPr lang="en-US"/>
          </a:p>
        </p:txBody>
      </p:sp>
      <p:sp>
        <p:nvSpPr>
          <p:cNvPr id="740362" name="Line 10"/>
          <p:cNvSpPr>
            <a:spLocks noChangeShapeType="1"/>
          </p:cNvSpPr>
          <p:nvPr/>
        </p:nvSpPr>
        <p:spPr bwMode="auto">
          <a:xfrm flipH="1" flipV="1">
            <a:off x="3719514" y="2565400"/>
            <a:ext cx="1296987" cy="287338"/>
          </a:xfrm>
          <a:prstGeom prst="line">
            <a:avLst/>
          </a:prstGeom>
          <a:noFill/>
          <a:ln w="9525">
            <a:solidFill>
              <a:schemeClr val="tx1"/>
            </a:solidFill>
            <a:round/>
            <a:headEnd/>
            <a:tailEnd type="triangle" w="med" len="med"/>
          </a:ln>
        </p:spPr>
        <p:txBody>
          <a:bodyPr/>
          <a:lstStyle/>
          <a:p>
            <a:endParaRPr lang="en-US"/>
          </a:p>
        </p:txBody>
      </p:sp>
      <p:sp>
        <p:nvSpPr>
          <p:cNvPr id="740363" name="Line 11"/>
          <p:cNvSpPr>
            <a:spLocks noChangeShapeType="1"/>
          </p:cNvSpPr>
          <p:nvPr/>
        </p:nvSpPr>
        <p:spPr bwMode="auto">
          <a:xfrm flipV="1">
            <a:off x="6635751" y="2312988"/>
            <a:ext cx="1692275" cy="1079500"/>
          </a:xfrm>
          <a:prstGeom prst="line">
            <a:avLst/>
          </a:prstGeom>
          <a:noFill/>
          <a:ln w="9525">
            <a:solidFill>
              <a:schemeClr val="tx1"/>
            </a:solidFill>
            <a:round/>
            <a:headEnd/>
            <a:tailEnd type="triangle" w="med" len="med"/>
          </a:ln>
        </p:spPr>
        <p:txBody>
          <a:bodyPr/>
          <a:lstStyle/>
          <a:p>
            <a:endParaRPr lang="en-US"/>
          </a:p>
        </p:txBody>
      </p:sp>
      <p:sp>
        <p:nvSpPr>
          <p:cNvPr id="740364" name="Line 12"/>
          <p:cNvSpPr>
            <a:spLocks noChangeShapeType="1"/>
          </p:cNvSpPr>
          <p:nvPr/>
        </p:nvSpPr>
        <p:spPr bwMode="auto">
          <a:xfrm>
            <a:off x="6491289" y="4689475"/>
            <a:ext cx="1944687" cy="395288"/>
          </a:xfrm>
          <a:prstGeom prst="line">
            <a:avLst/>
          </a:prstGeom>
          <a:noFill/>
          <a:ln w="9525">
            <a:solidFill>
              <a:schemeClr val="tx1"/>
            </a:solidFill>
            <a:round/>
            <a:headEnd/>
            <a:tailEnd type="triangle" w="med" len="med"/>
          </a:ln>
        </p:spPr>
        <p:txBody>
          <a:bodyPr/>
          <a:lstStyle/>
          <a:p>
            <a:endParaRPr lang="en-US"/>
          </a:p>
        </p:txBody>
      </p:sp>
      <p:sp>
        <p:nvSpPr>
          <p:cNvPr id="2" name="文本框 1">
            <a:extLst>
              <a:ext uri="{FF2B5EF4-FFF2-40B4-BE49-F238E27FC236}">
                <a16:creationId xmlns:a16="http://schemas.microsoft.com/office/drawing/2014/main" id="{C2B6B01A-CC31-427D-AB78-0EB90593C25E}"/>
              </a:ext>
            </a:extLst>
          </p:cNvPr>
          <p:cNvSpPr txBox="1"/>
          <p:nvPr/>
        </p:nvSpPr>
        <p:spPr>
          <a:xfrm>
            <a:off x="470780" y="4345663"/>
            <a:ext cx="3280482" cy="1938992"/>
          </a:xfrm>
          <a:prstGeom prst="rect">
            <a:avLst/>
          </a:prstGeom>
          <a:noFill/>
        </p:spPr>
        <p:txBody>
          <a:bodyPr wrap="square" rtlCol="0">
            <a:spAutoFit/>
          </a:bodyPr>
          <a:lstStyle/>
          <a:p>
            <a:r>
              <a:rPr lang="zh-CN" altLang="en-US" sz="2400" dirty="0"/>
              <a:t>边缘区域的灰度剖面可以看作是一个阶跃，即图像的灰度在一个很小的区域内变化到另一个相差十分明显的区域。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03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03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03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03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03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03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03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03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0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9" grpId="0" animBg="1"/>
      <p:bldP spid="740360" grpId="0" animBg="1"/>
      <p:bldP spid="740361" grpId="0" animBg="1"/>
      <p:bldP spid="740362" grpId="0" animBg="1"/>
      <p:bldP spid="740363" grpId="0" animBg="1"/>
      <p:bldP spid="74036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3425140" y="65088"/>
            <a:ext cx="7772400" cy="1143000"/>
          </a:xfrm>
        </p:spPr>
        <p:txBody>
          <a:bodyPr/>
          <a:lstStyle/>
          <a:p>
            <a:r>
              <a:rPr lang="zh-CN" altLang="en-US" dirty="0"/>
              <a:t>梯度和边缘</a:t>
            </a:r>
            <a:endParaRPr lang="en-US" dirty="0"/>
          </a:p>
        </p:txBody>
      </p:sp>
      <p:pic>
        <p:nvPicPr>
          <p:cNvPr id="59395" name="Picture 4" descr="step_edge2"/>
          <p:cNvPicPr>
            <a:picLocks noChangeAspect="1" noChangeArrowheads="1"/>
          </p:cNvPicPr>
          <p:nvPr/>
        </p:nvPicPr>
        <p:blipFill>
          <a:blip r:embed="rId3" cstate="print"/>
          <a:srcRect/>
          <a:stretch>
            <a:fillRect/>
          </a:stretch>
        </p:blipFill>
        <p:spPr bwMode="auto">
          <a:xfrm>
            <a:off x="2183607" y="2856708"/>
            <a:ext cx="2743200" cy="2082800"/>
          </a:xfrm>
          <a:prstGeom prst="rect">
            <a:avLst/>
          </a:prstGeom>
          <a:noFill/>
          <a:ln w="9525">
            <a:solidFill>
              <a:schemeClr val="tx1"/>
            </a:solidFill>
            <a:miter lim="800000"/>
            <a:headEnd/>
            <a:tailEnd/>
          </a:ln>
        </p:spPr>
      </p:pic>
      <p:sp>
        <p:nvSpPr>
          <p:cNvPr id="59396" name="Line 5"/>
          <p:cNvSpPr>
            <a:spLocks noChangeShapeType="1"/>
          </p:cNvSpPr>
          <p:nvPr/>
        </p:nvSpPr>
        <p:spPr bwMode="auto">
          <a:xfrm>
            <a:off x="2183607" y="3971453"/>
            <a:ext cx="2743200" cy="0"/>
          </a:xfrm>
          <a:prstGeom prst="line">
            <a:avLst/>
          </a:prstGeom>
          <a:noFill/>
          <a:ln w="38100">
            <a:solidFill>
              <a:srgbClr val="FF0000"/>
            </a:solidFill>
            <a:round/>
            <a:headEnd/>
            <a:tailEnd/>
          </a:ln>
        </p:spPr>
        <p:txBody>
          <a:bodyPr/>
          <a:lstStyle/>
          <a:p>
            <a:endParaRPr lang="en-US" dirty="0"/>
          </a:p>
        </p:txBody>
      </p:sp>
      <p:sp>
        <p:nvSpPr>
          <p:cNvPr id="59397" name="Text Box 6"/>
          <p:cNvSpPr txBox="1">
            <a:spLocks noChangeArrowheads="1"/>
          </p:cNvSpPr>
          <p:nvPr/>
        </p:nvSpPr>
        <p:spPr bwMode="auto">
          <a:xfrm>
            <a:off x="3425140" y="2313780"/>
            <a:ext cx="646331" cy="369332"/>
          </a:xfrm>
          <a:prstGeom prst="rect">
            <a:avLst/>
          </a:prstGeom>
          <a:noFill/>
          <a:ln w="9525">
            <a:noFill/>
            <a:miter lim="800000"/>
            <a:headEnd/>
            <a:tailEnd/>
          </a:ln>
        </p:spPr>
        <p:txBody>
          <a:bodyPr wrap="none">
            <a:spAutoFit/>
          </a:bodyPr>
          <a:lstStyle/>
          <a:p>
            <a:pPr algn="ctr" eaLnBrk="0" hangingPunct="0"/>
            <a:r>
              <a:rPr lang="zh-CN" altLang="en-US" dirty="0">
                <a:cs typeface="Arial" pitchFamily="34" charset="0"/>
              </a:rPr>
              <a:t>图像</a:t>
            </a:r>
            <a:endParaRPr lang="en-US" dirty="0">
              <a:cs typeface="Arial" pitchFamily="34" charset="0"/>
            </a:endParaRPr>
          </a:p>
        </p:txBody>
      </p:sp>
      <p:grpSp>
        <p:nvGrpSpPr>
          <p:cNvPr id="2" name="Group 7"/>
          <p:cNvGrpSpPr>
            <a:grpSpLocks/>
          </p:cNvGrpSpPr>
          <p:nvPr/>
        </p:nvGrpSpPr>
        <p:grpSpPr bwMode="auto">
          <a:xfrm>
            <a:off x="7561277" y="130970"/>
            <a:ext cx="2743200" cy="2725738"/>
            <a:chOff x="2016" y="1420"/>
            <a:chExt cx="1728" cy="1717"/>
          </a:xfrm>
        </p:grpSpPr>
        <p:sp>
          <p:nvSpPr>
            <p:cNvPr id="59411" name="Rectangle 8"/>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p>
              <a:endParaRPr lang="en-US" dirty="0"/>
            </a:p>
          </p:txBody>
        </p:sp>
        <p:sp>
          <p:nvSpPr>
            <p:cNvPr id="59412" name="Freeform 9"/>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endParaRPr lang="en-US"/>
            </a:p>
          </p:txBody>
        </p:sp>
        <p:sp>
          <p:nvSpPr>
            <p:cNvPr id="59413" name="Freeform 10"/>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endParaRPr lang="en-US"/>
            </a:p>
          </p:txBody>
        </p:sp>
        <p:sp>
          <p:nvSpPr>
            <p:cNvPr id="59414" name="Text Box 11"/>
            <p:cNvSpPr txBox="1">
              <a:spLocks noChangeArrowheads="1"/>
            </p:cNvSpPr>
            <p:nvPr/>
          </p:nvSpPr>
          <p:spPr bwMode="auto">
            <a:xfrm>
              <a:off x="2330" y="1420"/>
              <a:ext cx="1074" cy="407"/>
            </a:xfrm>
            <a:prstGeom prst="rect">
              <a:avLst/>
            </a:prstGeom>
            <a:noFill/>
            <a:ln w="9525">
              <a:noFill/>
              <a:miter lim="800000"/>
              <a:headEnd/>
              <a:tailEnd/>
            </a:ln>
          </p:spPr>
          <p:txBody>
            <a:bodyPr wrap="none">
              <a:spAutoFit/>
            </a:bodyPr>
            <a:lstStyle/>
            <a:p>
              <a:pPr algn="ctr" eaLnBrk="0" hangingPunct="0"/>
              <a:r>
                <a:rPr lang="zh-CN" altLang="en-US" dirty="0">
                  <a:cs typeface="Arial" pitchFamily="34" charset="0"/>
                </a:rPr>
                <a:t>强度函数</a:t>
              </a:r>
              <a:endParaRPr lang="en-US" altLang="zh-CN" dirty="0">
                <a:cs typeface="Arial" pitchFamily="34" charset="0"/>
              </a:endParaRPr>
            </a:p>
            <a:p>
              <a:pPr algn="ctr" eaLnBrk="0" hangingPunct="0"/>
              <a:r>
                <a:rPr lang="en-US" dirty="0">
                  <a:cs typeface="Arial" pitchFamily="34" charset="0"/>
                </a:rPr>
                <a:t>(</a:t>
              </a:r>
              <a:r>
                <a:rPr lang="zh-CN" altLang="en-US" dirty="0">
                  <a:cs typeface="Arial" pitchFamily="34" charset="0"/>
                </a:rPr>
                <a:t>沿水平线扫描</a:t>
              </a:r>
              <a:r>
                <a:rPr lang="en-US" dirty="0">
                  <a:cs typeface="Arial" pitchFamily="34" charset="0"/>
                </a:rPr>
                <a:t>)</a:t>
              </a:r>
            </a:p>
          </p:txBody>
        </p:sp>
      </p:grpSp>
      <p:grpSp>
        <p:nvGrpSpPr>
          <p:cNvPr id="3" name="Group 12"/>
          <p:cNvGrpSpPr>
            <a:grpSpLocks/>
          </p:cNvGrpSpPr>
          <p:nvPr/>
        </p:nvGrpSpPr>
        <p:grpSpPr bwMode="auto">
          <a:xfrm>
            <a:off x="7540639" y="2915109"/>
            <a:ext cx="2743200" cy="2451101"/>
            <a:chOff x="3888" y="1593"/>
            <a:chExt cx="1728" cy="1544"/>
          </a:xfrm>
        </p:grpSpPr>
        <p:sp>
          <p:nvSpPr>
            <p:cNvPr id="59406" name="Rectangle 13"/>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p>
              <a:endParaRPr lang="en-US"/>
            </a:p>
          </p:txBody>
        </p:sp>
        <p:grpSp>
          <p:nvGrpSpPr>
            <p:cNvPr id="4" name="Group 14"/>
            <p:cNvGrpSpPr>
              <a:grpSpLocks/>
            </p:cNvGrpSpPr>
            <p:nvPr/>
          </p:nvGrpSpPr>
          <p:grpSpPr bwMode="auto">
            <a:xfrm>
              <a:off x="3888" y="1854"/>
              <a:ext cx="1728" cy="1248"/>
              <a:chOff x="3888" y="2640"/>
              <a:chExt cx="1728" cy="1248"/>
            </a:xfrm>
          </p:grpSpPr>
          <p:sp>
            <p:nvSpPr>
              <p:cNvPr id="59409" name="Freeform 15"/>
              <p:cNvSpPr>
                <a:spLocks/>
              </p:cNvSpPr>
              <p:nvPr/>
            </p:nvSpPr>
            <p:spPr bwMode="auto">
              <a:xfrm>
                <a:off x="3888" y="3264"/>
                <a:ext cx="909" cy="624"/>
              </a:xfrm>
              <a:custGeom>
                <a:avLst/>
                <a:gdLst>
                  <a:gd name="T0" fmla="*/ 0 w 909"/>
                  <a:gd name="T1" fmla="*/ 0 h 630"/>
                  <a:gd name="T2" fmla="*/ 288 w 909"/>
                  <a:gd name="T3" fmla="*/ 6 h 630"/>
                  <a:gd name="T4" fmla="*/ 354 w 909"/>
                  <a:gd name="T5" fmla="*/ 80 h 630"/>
                  <a:gd name="T6" fmla="*/ 399 w 909"/>
                  <a:gd name="T7" fmla="*/ 413 h 630"/>
                  <a:gd name="T8" fmla="*/ 459 w 909"/>
                  <a:gd name="T9" fmla="*/ 606 h 630"/>
                  <a:gd name="T10" fmla="*/ 528 w 909"/>
                  <a:gd name="T11" fmla="*/ 416 h 630"/>
                  <a:gd name="T12" fmla="*/ 564 w 909"/>
                  <a:gd name="T13" fmla="*/ 92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endParaRPr lang="en-US"/>
              </a:p>
            </p:txBody>
          </p:sp>
          <p:sp>
            <p:nvSpPr>
              <p:cNvPr id="59410" name="Freeform 16"/>
              <p:cNvSpPr>
                <a:spLocks/>
              </p:cNvSpPr>
              <p:nvPr/>
            </p:nvSpPr>
            <p:spPr bwMode="auto">
              <a:xfrm flipV="1">
                <a:off x="4707" y="2640"/>
                <a:ext cx="909" cy="624"/>
              </a:xfrm>
              <a:custGeom>
                <a:avLst/>
                <a:gdLst>
                  <a:gd name="T0" fmla="*/ 0 w 909"/>
                  <a:gd name="T1" fmla="*/ 0 h 630"/>
                  <a:gd name="T2" fmla="*/ 288 w 909"/>
                  <a:gd name="T3" fmla="*/ 6 h 630"/>
                  <a:gd name="T4" fmla="*/ 354 w 909"/>
                  <a:gd name="T5" fmla="*/ 80 h 630"/>
                  <a:gd name="T6" fmla="*/ 399 w 909"/>
                  <a:gd name="T7" fmla="*/ 413 h 630"/>
                  <a:gd name="T8" fmla="*/ 459 w 909"/>
                  <a:gd name="T9" fmla="*/ 606 h 630"/>
                  <a:gd name="T10" fmla="*/ 528 w 909"/>
                  <a:gd name="T11" fmla="*/ 416 h 630"/>
                  <a:gd name="T12" fmla="*/ 564 w 909"/>
                  <a:gd name="T13" fmla="*/ 92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endParaRPr lang="en-US"/>
              </a:p>
            </p:txBody>
          </p:sp>
        </p:grpSp>
        <p:sp>
          <p:nvSpPr>
            <p:cNvPr id="59408" name="Text Box 17"/>
            <p:cNvSpPr txBox="1">
              <a:spLocks noChangeArrowheads="1"/>
            </p:cNvSpPr>
            <p:nvPr/>
          </p:nvSpPr>
          <p:spPr bwMode="auto">
            <a:xfrm>
              <a:off x="4374" y="1593"/>
              <a:ext cx="698" cy="233"/>
            </a:xfrm>
            <a:prstGeom prst="rect">
              <a:avLst/>
            </a:prstGeom>
            <a:noFill/>
            <a:ln w="9525">
              <a:noFill/>
              <a:miter lim="800000"/>
              <a:headEnd/>
              <a:tailEnd/>
            </a:ln>
          </p:spPr>
          <p:txBody>
            <a:bodyPr wrap="none">
              <a:spAutoFit/>
            </a:bodyPr>
            <a:lstStyle/>
            <a:p>
              <a:pPr algn="ctr" eaLnBrk="0" hangingPunct="0"/>
              <a:r>
                <a:rPr lang="zh-CN" altLang="en-US" dirty="0">
                  <a:cs typeface="Arial" pitchFamily="34" charset="0"/>
                </a:rPr>
                <a:t>一阶导数</a:t>
              </a:r>
              <a:endParaRPr lang="en-US" dirty="0">
                <a:cs typeface="Arial" pitchFamily="34" charset="0"/>
              </a:endParaRPr>
            </a:p>
          </p:txBody>
        </p:sp>
      </p:grpSp>
      <p:grpSp>
        <p:nvGrpSpPr>
          <p:cNvPr id="5" name="Group 18"/>
          <p:cNvGrpSpPr>
            <a:grpSpLocks/>
          </p:cNvGrpSpPr>
          <p:nvPr/>
        </p:nvGrpSpPr>
        <p:grpSpPr bwMode="auto">
          <a:xfrm>
            <a:off x="7800988" y="3551558"/>
            <a:ext cx="2262190" cy="2998788"/>
            <a:chOff x="3954" y="2229"/>
            <a:chExt cx="1425" cy="1889"/>
          </a:xfrm>
        </p:grpSpPr>
        <p:sp>
          <p:nvSpPr>
            <p:cNvPr id="59403" name="Line 19"/>
            <p:cNvSpPr>
              <a:spLocks noChangeShapeType="1"/>
            </p:cNvSpPr>
            <p:nvPr/>
          </p:nvSpPr>
          <p:spPr bwMode="auto">
            <a:xfrm flipH="1" flipV="1">
              <a:off x="4259" y="3357"/>
              <a:ext cx="144" cy="528"/>
            </a:xfrm>
            <a:prstGeom prst="line">
              <a:avLst/>
            </a:prstGeom>
            <a:noFill/>
            <a:ln w="9525">
              <a:solidFill>
                <a:schemeClr val="tx1"/>
              </a:solidFill>
              <a:round/>
              <a:headEnd/>
              <a:tailEnd type="triangle" w="med" len="med"/>
            </a:ln>
          </p:spPr>
          <p:txBody>
            <a:bodyPr/>
            <a:lstStyle/>
            <a:p>
              <a:endParaRPr lang="en-US"/>
            </a:p>
          </p:txBody>
        </p:sp>
        <p:sp>
          <p:nvSpPr>
            <p:cNvPr id="59404" name="Line 20"/>
            <p:cNvSpPr>
              <a:spLocks noChangeShapeType="1"/>
            </p:cNvSpPr>
            <p:nvPr/>
          </p:nvSpPr>
          <p:spPr bwMode="auto">
            <a:xfrm flipV="1">
              <a:off x="4919" y="2229"/>
              <a:ext cx="144" cy="1632"/>
            </a:xfrm>
            <a:prstGeom prst="line">
              <a:avLst/>
            </a:prstGeom>
            <a:noFill/>
            <a:ln w="9525">
              <a:solidFill>
                <a:schemeClr val="tx1"/>
              </a:solidFill>
              <a:round/>
              <a:headEnd/>
              <a:tailEnd type="triangle" w="med" len="med"/>
            </a:ln>
          </p:spPr>
          <p:txBody>
            <a:bodyPr/>
            <a:lstStyle/>
            <a:p>
              <a:endParaRPr lang="en-US"/>
            </a:p>
          </p:txBody>
        </p:sp>
        <p:sp>
          <p:nvSpPr>
            <p:cNvPr id="59405" name="Text Box 21"/>
            <p:cNvSpPr txBox="1">
              <a:spLocks noChangeArrowheads="1"/>
            </p:cNvSpPr>
            <p:nvPr/>
          </p:nvSpPr>
          <p:spPr bwMode="auto">
            <a:xfrm>
              <a:off x="3954" y="3885"/>
              <a:ext cx="1425" cy="233"/>
            </a:xfrm>
            <a:prstGeom prst="rect">
              <a:avLst/>
            </a:prstGeom>
            <a:noFill/>
            <a:ln w="9525">
              <a:noFill/>
              <a:miter lim="800000"/>
              <a:headEnd/>
              <a:tailEnd/>
            </a:ln>
          </p:spPr>
          <p:txBody>
            <a:bodyPr wrap="none">
              <a:spAutoFit/>
            </a:bodyPr>
            <a:lstStyle/>
            <a:p>
              <a:pPr algn="ctr" eaLnBrk="0" hangingPunct="0"/>
              <a:r>
                <a:rPr lang="zh-CN" altLang="en-US" dirty="0">
                  <a:cs typeface="Arial" pitchFamily="34" charset="0"/>
                </a:rPr>
                <a:t>边缘对应导数的极值</a:t>
              </a:r>
              <a:endParaRPr lang="en-US" dirty="0">
                <a:cs typeface="Arial" pitchFamily="34" charset="0"/>
              </a:endParaRPr>
            </a:p>
          </p:txBody>
        </p:sp>
      </p:grpSp>
      <p:sp>
        <p:nvSpPr>
          <p:cNvPr id="59402" name="Rectangle 22"/>
          <p:cNvSpPr>
            <a:spLocks noChangeArrowheads="1"/>
          </p:cNvSpPr>
          <p:nvPr/>
        </p:nvSpPr>
        <p:spPr bwMode="auto">
          <a:xfrm>
            <a:off x="236538" y="1172230"/>
            <a:ext cx="7229475" cy="523220"/>
          </a:xfrm>
          <a:prstGeom prst="rect">
            <a:avLst/>
          </a:prstGeom>
          <a:noFill/>
          <a:ln w="9525">
            <a:noFill/>
            <a:miter lim="800000"/>
            <a:headEnd/>
            <a:tailEnd/>
          </a:ln>
        </p:spPr>
        <p:txBody>
          <a:bodyPr>
            <a:spAutoFit/>
          </a:bodyPr>
          <a:lstStyle/>
          <a:p>
            <a:r>
              <a:rPr lang="zh-CN" altLang="en-US" sz="2800" dirty="0"/>
              <a:t>边缘是图像强度函数快速变化的地方</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3629758" y="13495"/>
            <a:ext cx="7772400" cy="1143000"/>
          </a:xfrm>
        </p:spPr>
        <p:txBody>
          <a:bodyPr/>
          <a:lstStyle/>
          <a:p>
            <a:r>
              <a:rPr lang="zh-CN" altLang="en-US" sz="4000" dirty="0"/>
              <a:t>图像的梯度</a:t>
            </a:r>
            <a:endParaRPr lang="en-US" sz="4000" dirty="0"/>
          </a:p>
        </p:txBody>
      </p:sp>
      <p:sp>
        <p:nvSpPr>
          <p:cNvPr id="666627" name="Rectangle 3"/>
          <p:cNvSpPr>
            <a:spLocks noGrp="1" noChangeArrowheads="1"/>
          </p:cNvSpPr>
          <p:nvPr>
            <p:ph idx="1"/>
          </p:nvPr>
        </p:nvSpPr>
        <p:spPr>
          <a:xfrm>
            <a:off x="1970089" y="1238250"/>
            <a:ext cx="8142287" cy="4114800"/>
          </a:xfrm>
        </p:spPr>
        <p:txBody>
          <a:bodyPr>
            <a:normAutofit/>
          </a:bodyPr>
          <a:lstStyle/>
          <a:p>
            <a:pPr marL="0" indent="0">
              <a:buNone/>
            </a:pPr>
            <a:r>
              <a:rPr lang="zh-CN" altLang="en-US" sz="2400" dirty="0"/>
              <a:t>二维连续函数，偏导数为：</a:t>
            </a:r>
            <a:endParaRPr lang="en-US" sz="2400" dirty="0"/>
          </a:p>
          <a:p>
            <a:pPr marL="0" indent="0">
              <a:buNone/>
            </a:pPr>
            <a:endParaRPr lang="en-US" sz="2400" dirty="0"/>
          </a:p>
          <a:p>
            <a:pPr marL="0" indent="0">
              <a:buNone/>
            </a:pPr>
            <a:endParaRPr lang="en-US" sz="2400" dirty="0"/>
          </a:p>
          <a:p>
            <a:pPr marL="0" indent="0">
              <a:buNone/>
            </a:pPr>
            <a:endParaRPr lang="en-US" sz="1000" dirty="0"/>
          </a:p>
          <a:p>
            <a:pPr marL="0" indent="0">
              <a:buNone/>
            </a:pPr>
            <a:r>
              <a:rPr lang="zh-CN" altLang="en-US" sz="2400" dirty="0"/>
              <a:t>对于离散数据，使用有限差分进行近似：</a:t>
            </a:r>
            <a:endParaRPr lang="en-US" sz="2400" dirty="0"/>
          </a:p>
          <a:p>
            <a:pPr marL="0" indent="0"/>
            <a:endParaRPr lang="en-US" sz="2400" dirty="0"/>
          </a:p>
          <a:p>
            <a:pPr marL="0" indent="0"/>
            <a:endParaRPr lang="en-US" sz="2400" dirty="0"/>
          </a:p>
          <a:p>
            <a:pPr marL="0" indent="0"/>
            <a:endParaRPr lang="en-US" sz="2400" dirty="0"/>
          </a:p>
          <a:p>
            <a:pPr marL="0" indent="0">
              <a:buNone/>
            </a:pPr>
            <a:r>
              <a:rPr lang="zh-CN" altLang="en-US" sz="2400" dirty="0"/>
              <a:t>可以使用某种滤波器进行卷积运算实现图像求导。</a:t>
            </a:r>
            <a:endParaRPr lang="en-US" sz="2400" dirty="0"/>
          </a:p>
        </p:txBody>
      </p:sp>
      <p:graphicFrame>
        <p:nvGraphicFramePr>
          <p:cNvPr id="3074" name="Object 16"/>
          <p:cNvGraphicFramePr>
            <a:graphicFrameLocks noChangeAspect="1"/>
          </p:cNvGraphicFramePr>
          <p:nvPr/>
        </p:nvGraphicFramePr>
        <p:xfrm>
          <a:off x="2700338" y="1749426"/>
          <a:ext cx="5694362" cy="1031875"/>
        </p:xfrm>
        <a:graphic>
          <a:graphicData uri="http://schemas.openxmlformats.org/presentationml/2006/ole">
            <mc:AlternateContent xmlns:mc="http://schemas.openxmlformats.org/markup-compatibility/2006">
              <mc:Choice xmlns:v="urn:schemas-microsoft-com:vml" Requires="v">
                <p:oleObj spid="_x0000_s2050" name="Equation" r:id="rId4" imgW="2171520" imgH="393480" progId="Equation.3">
                  <p:embed/>
                </p:oleObj>
              </mc:Choice>
              <mc:Fallback>
                <p:oleObj name="Equation" r:id="rId4" imgW="2171520" imgH="393480" progId="Equation.3">
                  <p:embed/>
                  <p:pic>
                    <p:nvPicPr>
                      <p:cNvPr id="3074"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749426"/>
                        <a:ext cx="5694362"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6641" name="Object 17"/>
          <p:cNvGraphicFramePr>
            <a:graphicFrameLocks noChangeAspect="1"/>
          </p:cNvGraphicFramePr>
          <p:nvPr>
            <p:extLst>
              <p:ext uri="{D42A27DB-BD31-4B8C-83A1-F6EECF244321}">
                <p14:modId xmlns:p14="http://schemas.microsoft.com/office/powerpoint/2010/main" val="3232900570"/>
              </p:ext>
            </p:extLst>
          </p:nvPr>
        </p:nvGraphicFramePr>
        <p:xfrm>
          <a:off x="2700338" y="3292477"/>
          <a:ext cx="5027612" cy="1031875"/>
        </p:xfrm>
        <a:graphic>
          <a:graphicData uri="http://schemas.openxmlformats.org/presentationml/2006/ole">
            <mc:AlternateContent xmlns:mc="http://schemas.openxmlformats.org/markup-compatibility/2006">
              <mc:Choice xmlns:v="urn:schemas-microsoft-com:vml" Requires="v">
                <p:oleObj spid="_x0000_s2051" name="Equation" r:id="rId6" imgW="1917360" imgH="393480" progId="Equation.3">
                  <p:embed/>
                </p:oleObj>
              </mc:Choice>
              <mc:Fallback>
                <p:oleObj name="Equation" r:id="rId6" imgW="1917360" imgH="393480" progId="Equation.3">
                  <p:embed/>
                  <p:pic>
                    <p:nvPicPr>
                      <p:cNvPr id="666641"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3292477"/>
                        <a:ext cx="5027612"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a:extLst>
              <a:ext uri="{FF2B5EF4-FFF2-40B4-BE49-F238E27FC236}">
                <a16:creationId xmlns:a16="http://schemas.microsoft.com/office/drawing/2014/main" id="{B7F7D0C9-6986-43D5-8DD8-589F27D70491}"/>
              </a:ext>
            </a:extLst>
          </p:cNvPr>
          <p:cNvSpPr txBox="1"/>
          <p:nvPr/>
        </p:nvSpPr>
        <p:spPr>
          <a:xfrm>
            <a:off x="8885295" y="3013501"/>
            <a:ext cx="2516863" cy="830997"/>
          </a:xfrm>
          <a:prstGeom prst="rect">
            <a:avLst/>
          </a:prstGeom>
          <a:noFill/>
        </p:spPr>
        <p:txBody>
          <a:bodyPr wrap="square" rtlCol="0">
            <a:spAutoFit/>
          </a:bodyPr>
          <a:lstStyle/>
          <a:p>
            <a:r>
              <a:rPr lang="zh-CN" altLang="en-US" sz="2400" dirty="0"/>
              <a:t>当前所在像素点对于</a:t>
            </a:r>
            <a:r>
              <a:rPr lang="en-US" altLang="zh-CN" sz="2400" i="1" dirty="0">
                <a:latin typeface="Times" panose="02020603050405020304" pitchFamily="18" charset="0"/>
                <a:cs typeface="Times" panose="02020603050405020304" pitchFamily="18" charset="0"/>
              </a:rPr>
              <a:t>x</a:t>
            </a:r>
            <a:r>
              <a:rPr lang="zh-CN" altLang="en-US" sz="2400" dirty="0"/>
              <a:t>轴的偏导数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66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66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CA55E2-15E9-4EBF-8AA3-2EF869C641B9}"/>
              </a:ext>
            </a:extLst>
          </p:cNvPr>
          <p:cNvSpPr>
            <a:spLocks noGrp="1"/>
          </p:cNvSpPr>
          <p:nvPr>
            <p:ph idx="1"/>
          </p:nvPr>
        </p:nvSpPr>
        <p:spPr>
          <a:xfrm>
            <a:off x="838200" y="599098"/>
            <a:ext cx="10515600" cy="4351338"/>
          </a:xfrm>
        </p:spPr>
        <p:txBody>
          <a:bodyPr/>
          <a:lstStyle/>
          <a:p>
            <a:r>
              <a:rPr lang="zh-CN" altLang="en-US" dirty="0"/>
              <a:t>图像由像素组成，下图是一张 </a:t>
            </a:r>
            <a:r>
              <a:rPr lang="en-US" altLang="zh-CN" dirty="0"/>
              <a:t>400 x 400 </a:t>
            </a:r>
            <a:r>
              <a:rPr lang="zh-CN" altLang="en-US" dirty="0"/>
              <a:t>的图片，一共包含了 </a:t>
            </a:r>
            <a:r>
              <a:rPr lang="en-US" altLang="zh-CN" dirty="0"/>
              <a:t>16 </a:t>
            </a:r>
            <a:r>
              <a:rPr lang="zh-CN" altLang="en-US" dirty="0"/>
              <a:t>万个像素点。</a:t>
            </a:r>
          </a:p>
        </p:txBody>
      </p:sp>
      <p:pic>
        <p:nvPicPr>
          <p:cNvPr id="5" name="图片 4">
            <a:extLst>
              <a:ext uri="{FF2B5EF4-FFF2-40B4-BE49-F238E27FC236}">
                <a16:creationId xmlns:a16="http://schemas.microsoft.com/office/drawing/2014/main" id="{0A0A9E11-C8A9-4BCD-9BBC-1EECB228D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765" y="1783463"/>
            <a:ext cx="3934374" cy="3953427"/>
          </a:xfrm>
          <a:prstGeom prst="rect">
            <a:avLst/>
          </a:prstGeom>
        </p:spPr>
      </p:pic>
      <p:sp>
        <p:nvSpPr>
          <p:cNvPr id="6" name="文本框 5">
            <a:extLst>
              <a:ext uri="{FF2B5EF4-FFF2-40B4-BE49-F238E27FC236}">
                <a16:creationId xmlns:a16="http://schemas.microsoft.com/office/drawing/2014/main" id="{E3EB5757-F3C0-4051-A59E-6228EB51C8F9}"/>
              </a:ext>
            </a:extLst>
          </p:cNvPr>
          <p:cNvSpPr txBox="1"/>
          <p:nvPr/>
        </p:nvSpPr>
        <p:spPr>
          <a:xfrm>
            <a:off x="5302456" y="2521059"/>
            <a:ext cx="6011779" cy="1815882"/>
          </a:xfrm>
          <a:prstGeom prst="rect">
            <a:avLst/>
          </a:prstGeom>
          <a:noFill/>
        </p:spPr>
        <p:txBody>
          <a:bodyPr wrap="square" rtlCol="0">
            <a:spAutoFit/>
          </a:bodyPr>
          <a:lstStyle/>
          <a:p>
            <a:pPr algn="just"/>
            <a:r>
              <a:rPr lang="zh-CN" altLang="en-US" sz="2800" dirty="0"/>
              <a:t>每个像素的颜色，可以用红、绿、蓝三个值描述，大小范围都是</a:t>
            </a:r>
            <a:r>
              <a:rPr lang="en-US" altLang="zh-CN" sz="2800" dirty="0"/>
              <a:t>0 </a:t>
            </a:r>
            <a:r>
              <a:rPr lang="zh-CN" altLang="en-US" sz="2800" dirty="0"/>
              <a:t>～ </a:t>
            </a:r>
            <a:r>
              <a:rPr lang="en-US" altLang="zh-CN" sz="2800" dirty="0"/>
              <a:t>255</a:t>
            </a:r>
            <a:r>
              <a:rPr lang="zh-CN" altLang="en-US" sz="2800" dirty="0"/>
              <a:t>，比如最暗的黑色是</a:t>
            </a:r>
            <a:r>
              <a:rPr lang="en-US" altLang="zh-CN" sz="2800" dirty="0"/>
              <a:t>[0, 0, 0,]</a:t>
            </a:r>
            <a:r>
              <a:rPr lang="zh-CN" altLang="en-US" sz="2800"/>
              <a:t>，最亮的白色</a:t>
            </a:r>
            <a:r>
              <a:rPr lang="zh-CN" altLang="en-US" sz="2800" dirty="0"/>
              <a:t>是</a:t>
            </a:r>
            <a:r>
              <a:rPr lang="en-US" altLang="zh-CN" sz="2800" dirty="0"/>
              <a:t>[255, 255, 255]</a:t>
            </a:r>
            <a:r>
              <a:rPr lang="zh-CN" altLang="en-US" sz="2800" dirty="0"/>
              <a:t>。</a:t>
            </a:r>
          </a:p>
        </p:txBody>
      </p:sp>
    </p:spTree>
    <p:extLst>
      <p:ext uri="{BB962C8B-B14F-4D97-AF65-F5344CB8AC3E}">
        <p14:creationId xmlns:p14="http://schemas.microsoft.com/office/powerpoint/2010/main" val="3411861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52FADA0-27E7-4537-8399-7B0C8B315A8A}"/>
              </a:ext>
            </a:extLst>
          </p:cNvPr>
          <p:cNvSpPr txBox="1"/>
          <p:nvPr/>
        </p:nvSpPr>
        <p:spPr>
          <a:xfrm>
            <a:off x="2957512" y="365760"/>
            <a:ext cx="7202658" cy="646331"/>
          </a:xfrm>
          <a:prstGeom prst="rect">
            <a:avLst/>
          </a:prstGeom>
          <a:noFill/>
        </p:spPr>
        <p:txBody>
          <a:bodyPr wrap="square" rtlCol="0">
            <a:spAutoFit/>
          </a:bodyPr>
          <a:lstStyle/>
          <a:p>
            <a:r>
              <a:rPr lang="zh-CN" altLang="en-US" sz="3600" dirty="0"/>
              <a:t>对不同方向进行求导的滤波器</a:t>
            </a:r>
          </a:p>
        </p:txBody>
      </p:sp>
      <p:pic>
        <p:nvPicPr>
          <p:cNvPr id="4" name="Picture 11" descr="Edittex">
            <a:extLst>
              <a:ext uri="{FF2B5EF4-FFF2-40B4-BE49-F238E27FC236}">
                <a16:creationId xmlns:a16="http://schemas.microsoft.com/office/drawing/2014/main" id="{6B3178DA-D542-470B-979F-4B3CA426BBD1}"/>
              </a:ext>
            </a:extLst>
          </p:cNvPr>
          <p:cNvPicPr>
            <a:picLocks noChangeAspect="1" noChangeArrowheads="1"/>
          </p:cNvPicPr>
          <p:nvPr>
            <p:custDataLst>
              <p:tags r:id="rId1"/>
            </p:custDataLst>
          </p:nvPr>
        </p:nvPicPr>
        <p:blipFill>
          <a:blip r:embed="rId8" cstate="print"/>
          <a:srcRect/>
          <a:stretch>
            <a:fillRect/>
          </a:stretch>
        </p:blipFill>
        <p:spPr bwMode="auto">
          <a:xfrm>
            <a:off x="824706" y="5027599"/>
            <a:ext cx="2468563" cy="633413"/>
          </a:xfrm>
          <a:prstGeom prst="rect">
            <a:avLst/>
          </a:prstGeom>
          <a:noFill/>
          <a:ln w="9525">
            <a:noFill/>
            <a:miter lim="800000"/>
            <a:headEnd/>
            <a:tailEnd/>
          </a:ln>
        </p:spPr>
      </p:pic>
      <p:grpSp>
        <p:nvGrpSpPr>
          <p:cNvPr id="5" name="Group 2">
            <a:extLst>
              <a:ext uri="{FF2B5EF4-FFF2-40B4-BE49-F238E27FC236}">
                <a16:creationId xmlns:a16="http://schemas.microsoft.com/office/drawing/2014/main" id="{53CEA158-03EC-431E-8D71-D39F84B2BBED}"/>
              </a:ext>
            </a:extLst>
          </p:cNvPr>
          <p:cNvGrpSpPr>
            <a:grpSpLocks/>
          </p:cNvGrpSpPr>
          <p:nvPr/>
        </p:nvGrpSpPr>
        <p:grpSpPr bwMode="auto">
          <a:xfrm>
            <a:off x="7783812" y="2271712"/>
            <a:ext cx="2590800" cy="990600"/>
            <a:chOff x="3840" y="1776"/>
            <a:chExt cx="1632" cy="624"/>
          </a:xfrm>
        </p:grpSpPr>
        <p:grpSp>
          <p:nvGrpSpPr>
            <p:cNvPr id="6" name="Group 3">
              <a:extLst>
                <a:ext uri="{FF2B5EF4-FFF2-40B4-BE49-F238E27FC236}">
                  <a16:creationId xmlns:a16="http://schemas.microsoft.com/office/drawing/2014/main" id="{9B408567-105C-498D-9CB8-F279EC27A9FE}"/>
                </a:ext>
              </a:extLst>
            </p:cNvPr>
            <p:cNvGrpSpPr>
              <a:grpSpLocks/>
            </p:cNvGrpSpPr>
            <p:nvPr/>
          </p:nvGrpSpPr>
          <p:grpSpPr bwMode="auto">
            <a:xfrm>
              <a:off x="3840" y="1776"/>
              <a:ext cx="1632" cy="624"/>
              <a:chOff x="3840" y="1776"/>
              <a:chExt cx="1632" cy="624"/>
            </a:xfrm>
          </p:grpSpPr>
          <p:grpSp>
            <p:nvGrpSpPr>
              <p:cNvPr id="8" name="Group 4">
                <a:extLst>
                  <a:ext uri="{FF2B5EF4-FFF2-40B4-BE49-F238E27FC236}">
                    <a16:creationId xmlns:a16="http://schemas.microsoft.com/office/drawing/2014/main" id="{8289A8E5-5861-4DBC-AF89-7F65EEC75571}"/>
                  </a:ext>
                </a:extLst>
              </p:cNvPr>
              <p:cNvGrpSpPr>
                <a:grpSpLocks/>
              </p:cNvGrpSpPr>
              <p:nvPr/>
            </p:nvGrpSpPr>
            <p:grpSpPr bwMode="auto">
              <a:xfrm>
                <a:off x="3840" y="1776"/>
                <a:ext cx="624" cy="624"/>
                <a:chOff x="3840" y="1776"/>
                <a:chExt cx="624" cy="624"/>
              </a:xfrm>
            </p:grpSpPr>
            <p:sp>
              <p:nvSpPr>
                <p:cNvPr id="10" name="Rectangle 5">
                  <a:extLst>
                    <a:ext uri="{FF2B5EF4-FFF2-40B4-BE49-F238E27FC236}">
                      <a16:creationId xmlns:a16="http://schemas.microsoft.com/office/drawing/2014/main" id="{2993CD58-A014-4914-BEBF-F54335034E79}"/>
                    </a:ext>
                  </a:extLst>
                </p:cNvPr>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pPr eaLnBrk="0" hangingPunct="0">
                    <a:defRPr/>
                  </a:pPr>
                  <a:endParaRPr lang="en-US" b="0">
                    <a:latin typeface="Arial" charset="0"/>
                  </a:endParaRPr>
                </a:p>
              </p:txBody>
            </p:sp>
            <p:sp>
              <p:nvSpPr>
                <p:cNvPr id="11" name="Line 6">
                  <a:extLst>
                    <a:ext uri="{FF2B5EF4-FFF2-40B4-BE49-F238E27FC236}">
                      <a16:creationId xmlns:a16="http://schemas.microsoft.com/office/drawing/2014/main" id="{7FDE5E89-B29E-49B6-82C4-F559632716DF}"/>
                    </a:ext>
                  </a:extLst>
                </p:cNvPr>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p:spPr>
              <p:txBody>
                <a:bodyPr/>
                <a:lstStyle/>
                <a:p>
                  <a:endParaRPr lang="en-US"/>
                </a:p>
              </p:txBody>
            </p:sp>
          </p:grpSp>
          <p:pic>
            <p:nvPicPr>
              <p:cNvPr id="9" name="Picture 7" descr="Edittex">
                <a:extLst>
                  <a:ext uri="{FF2B5EF4-FFF2-40B4-BE49-F238E27FC236}">
                    <a16:creationId xmlns:a16="http://schemas.microsoft.com/office/drawing/2014/main" id="{95BCA53E-3630-4703-94EA-A9C140202623}"/>
                  </a:ext>
                </a:extLst>
              </p:cNvPr>
              <p:cNvPicPr>
                <a:picLocks noChangeAspect="1" noChangeArrowheads="1"/>
              </p:cNvPicPr>
              <p:nvPr>
                <p:custDataLst>
                  <p:tags r:id="rId6"/>
                </p:custDataLst>
              </p:nvPr>
            </p:nvPicPr>
            <p:blipFill>
              <a:blip r:embed="rId8" cstate="print"/>
              <a:srcRect/>
              <a:stretch>
                <a:fillRect/>
              </a:stretch>
            </p:blipFill>
            <p:spPr bwMode="auto">
              <a:xfrm>
                <a:off x="4505" y="1824"/>
                <a:ext cx="967" cy="248"/>
              </a:xfrm>
              <a:prstGeom prst="rect">
                <a:avLst/>
              </a:prstGeom>
              <a:noFill/>
              <a:ln w="9525">
                <a:noFill/>
                <a:miter lim="800000"/>
                <a:headEnd/>
                <a:tailEnd/>
              </a:ln>
            </p:spPr>
          </p:pic>
        </p:grpSp>
        <p:sp>
          <p:nvSpPr>
            <p:cNvPr id="7" name="Oval 8">
              <a:extLst>
                <a:ext uri="{FF2B5EF4-FFF2-40B4-BE49-F238E27FC236}">
                  <a16:creationId xmlns:a16="http://schemas.microsoft.com/office/drawing/2014/main" id="{AB624E2C-C61A-4C54-BCB5-E668C54E9A59}"/>
                </a:ext>
              </a:extLst>
            </p:cNvPr>
            <p:cNvSpPr>
              <a:spLocks noChangeArrowheads="1"/>
            </p:cNvSpPr>
            <p:nvPr/>
          </p:nvSpPr>
          <p:spPr bwMode="auto">
            <a:xfrm>
              <a:off x="4128" y="2064"/>
              <a:ext cx="48" cy="48"/>
            </a:xfrm>
            <a:prstGeom prst="ellipse">
              <a:avLst/>
            </a:prstGeom>
            <a:solidFill>
              <a:srgbClr val="FF0000"/>
            </a:solidFill>
            <a:ln w="9525">
              <a:noFill/>
              <a:round/>
              <a:headEnd/>
              <a:tailEnd/>
            </a:ln>
          </p:spPr>
          <p:txBody>
            <a:bodyPr wrap="none" anchor="ctr"/>
            <a:lstStyle/>
            <a:p>
              <a:pPr eaLnBrk="0" hangingPunct="0"/>
              <a:endParaRPr lang="en-US" b="0"/>
            </a:p>
          </p:txBody>
        </p:sp>
      </p:grpSp>
      <p:sp>
        <p:nvSpPr>
          <p:cNvPr id="12" name="Rectangle 12">
            <a:extLst>
              <a:ext uri="{FF2B5EF4-FFF2-40B4-BE49-F238E27FC236}">
                <a16:creationId xmlns:a16="http://schemas.microsoft.com/office/drawing/2014/main" id="{3793084F-B061-4371-8958-96AE682D2BAB}"/>
              </a:ext>
            </a:extLst>
          </p:cNvPr>
          <p:cNvSpPr>
            <a:spLocks noChangeArrowheads="1"/>
          </p:cNvSpPr>
          <p:nvPr/>
        </p:nvSpPr>
        <p:spPr bwMode="auto">
          <a:xfrm>
            <a:off x="2109786" y="2271712"/>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pPr eaLnBrk="0" hangingPunct="0">
              <a:defRPr/>
            </a:pPr>
            <a:endParaRPr lang="en-US" b="0">
              <a:latin typeface="Arial" charset="0"/>
            </a:endParaRPr>
          </a:p>
        </p:txBody>
      </p:sp>
      <p:sp>
        <p:nvSpPr>
          <p:cNvPr id="13" name="Line 13">
            <a:extLst>
              <a:ext uri="{FF2B5EF4-FFF2-40B4-BE49-F238E27FC236}">
                <a16:creationId xmlns:a16="http://schemas.microsoft.com/office/drawing/2014/main" id="{1497710D-43C9-46A3-BF5C-BE2DC6212464}"/>
              </a:ext>
            </a:extLst>
          </p:cNvPr>
          <p:cNvSpPr>
            <a:spLocks noChangeShapeType="1"/>
          </p:cNvSpPr>
          <p:nvPr/>
        </p:nvSpPr>
        <p:spPr bwMode="auto">
          <a:xfrm>
            <a:off x="2262186" y="2805112"/>
            <a:ext cx="533400" cy="0"/>
          </a:xfrm>
          <a:prstGeom prst="line">
            <a:avLst/>
          </a:prstGeom>
          <a:noFill/>
          <a:ln w="28575">
            <a:solidFill>
              <a:srgbClr val="FF0000"/>
            </a:solidFill>
            <a:round/>
            <a:headEnd/>
            <a:tailEnd type="triangle" w="med" len="med"/>
          </a:ln>
        </p:spPr>
        <p:txBody>
          <a:bodyPr/>
          <a:lstStyle/>
          <a:p>
            <a:endParaRPr lang="en-US"/>
          </a:p>
        </p:txBody>
      </p:sp>
      <p:sp>
        <p:nvSpPr>
          <p:cNvPr id="14" name="Oval 14">
            <a:extLst>
              <a:ext uri="{FF2B5EF4-FFF2-40B4-BE49-F238E27FC236}">
                <a16:creationId xmlns:a16="http://schemas.microsoft.com/office/drawing/2014/main" id="{4E1B318A-DFF1-4CD0-B8AC-5C9755EDD4C1}"/>
              </a:ext>
            </a:extLst>
          </p:cNvPr>
          <p:cNvSpPr>
            <a:spLocks noChangeArrowheads="1"/>
          </p:cNvSpPr>
          <p:nvPr/>
        </p:nvSpPr>
        <p:spPr bwMode="auto">
          <a:xfrm>
            <a:off x="2205036" y="2767012"/>
            <a:ext cx="76200" cy="76200"/>
          </a:xfrm>
          <a:prstGeom prst="ellipse">
            <a:avLst/>
          </a:prstGeom>
          <a:solidFill>
            <a:srgbClr val="FF0000"/>
          </a:solidFill>
          <a:ln w="9525">
            <a:noFill/>
            <a:round/>
            <a:headEnd/>
            <a:tailEnd/>
          </a:ln>
        </p:spPr>
        <p:txBody>
          <a:bodyPr wrap="none" anchor="ctr"/>
          <a:lstStyle/>
          <a:p>
            <a:pPr eaLnBrk="0" hangingPunct="0"/>
            <a:endParaRPr lang="en-US" b="0"/>
          </a:p>
        </p:txBody>
      </p:sp>
      <p:pic>
        <p:nvPicPr>
          <p:cNvPr id="15" name="Picture 15" descr="Edittex">
            <a:extLst>
              <a:ext uri="{FF2B5EF4-FFF2-40B4-BE49-F238E27FC236}">
                <a16:creationId xmlns:a16="http://schemas.microsoft.com/office/drawing/2014/main" id="{CC7E152B-C36A-40E6-AE86-26DE12EE8C8C}"/>
              </a:ext>
            </a:extLst>
          </p:cNvPr>
          <p:cNvPicPr>
            <a:picLocks noChangeAspect="1" noChangeArrowheads="1"/>
          </p:cNvPicPr>
          <p:nvPr>
            <p:custDataLst>
              <p:tags r:id="rId2"/>
            </p:custDataLst>
          </p:nvPr>
        </p:nvPicPr>
        <p:blipFill>
          <a:blip r:embed="rId9" cstate="print"/>
          <a:srcRect/>
          <a:stretch>
            <a:fillRect/>
          </a:stretch>
        </p:blipFill>
        <p:spPr bwMode="auto">
          <a:xfrm>
            <a:off x="2566986" y="2346325"/>
            <a:ext cx="1408113" cy="382587"/>
          </a:xfrm>
          <a:prstGeom prst="rect">
            <a:avLst/>
          </a:prstGeom>
          <a:noFill/>
          <a:ln w="9525">
            <a:noFill/>
            <a:miter lim="800000"/>
            <a:headEnd/>
            <a:tailEnd/>
          </a:ln>
        </p:spPr>
      </p:pic>
      <p:grpSp>
        <p:nvGrpSpPr>
          <p:cNvPr id="16" name="Group 16">
            <a:extLst>
              <a:ext uri="{FF2B5EF4-FFF2-40B4-BE49-F238E27FC236}">
                <a16:creationId xmlns:a16="http://schemas.microsoft.com/office/drawing/2014/main" id="{25C0C4B9-FC8B-473B-A60E-8C3717FCBA9B}"/>
              </a:ext>
            </a:extLst>
          </p:cNvPr>
          <p:cNvGrpSpPr>
            <a:grpSpLocks/>
          </p:cNvGrpSpPr>
          <p:nvPr/>
        </p:nvGrpSpPr>
        <p:grpSpPr bwMode="auto">
          <a:xfrm>
            <a:off x="4845049" y="2271712"/>
            <a:ext cx="1882775" cy="1157288"/>
            <a:chOff x="2395" y="1776"/>
            <a:chExt cx="1186" cy="729"/>
          </a:xfrm>
        </p:grpSpPr>
        <p:pic>
          <p:nvPicPr>
            <p:cNvPr id="17" name="Picture 17" descr="Edittex">
              <a:extLst>
                <a:ext uri="{FF2B5EF4-FFF2-40B4-BE49-F238E27FC236}">
                  <a16:creationId xmlns:a16="http://schemas.microsoft.com/office/drawing/2014/main" id="{E875F657-9D1D-48C3-9F71-47EB16F06035}"/>
                </a:ext>
              </a:extLst>
            </p:cNvPr>
            <p:cNvPicPr>
              <a:picLocks noChangeAspect="1" noChangeArrowheads="1"/>
            </p:cNvPicPr>
            <p:nvPr>
              <p:custDataLst>
                <p:tags r:id="rId5"/>
              </p:custDataLst>
            </p:nvPr>
          </p:nvPicPr>
          <p:blipFill>
            <a:blip r:embed="rId10" cstate="print"/>
            <a:srcRect/>
            <a:stretch>
              <a:fillRect/>
            </a:stretch>
          </p:blipFill>
          <p:spPr bwMode="auto">
            <a:xfrm>
              <a:off x="2688" y="2256"/>
              <a:ext cx="893" cy="249"/>
            </a:xfrm>
            <a:prstGeom prst="rect">
              <a:avLst/>
            </a:prstGeom>
            <a:noFill/>
            <a:ln w="9525">
              <a:noFill/>
              <a:miter lim="800000"/>
              <a:headEnd/>
              <a:tailEnd/>
            </a:ln>
          </p:spPr>
        </p:pic>
        <p:sp>
          <p:nvSpPr>
            <p:cNvPr id="18" name="Rectangle 18">
              <a:extLst>
                <a:ext uri="{FF2B5EF4-FFF2-40B4-BE49-F238E27FC236}">
                  <a16:creationId xmlns:a16="http://schemas.microsoft.com/office/drawing/2014/main" id="{00A34F18-319D-4A2F-9536-BD02E03946BB}"/>
                </a:ext>
              </a:extLst>
            </p:cNvPr>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pPr eaLnBrk="0" hangingPunct="0">
                <a:defRPr/>
              </a:pPr>
              <a:endParaRPr lang="en-US" b="0">
                <a:latin typeface="Arial" charset="0"/>
              </a:endParaRPr>
            </a:p>
          </p:txBody>
        </p:sp>
        <p:sp>
          <p:nvSpPr>
            <p:cNvPr id="19" name="Line 19">
              <a:extLst>
                <a:ext uri="{FF2B5EF4-FFF2-40B4-BE49-F238E27FC236}">
                  <a16:creationId xmlns:a16="http://schemas.microsoft.com/office/drawing/2014/main" id="{9CBA6399-EFA6-4051-BDDC-D791F44D4CDB}"/>
                </a:ext>
              </a:extLst>
            </p:cNvPr>
            <p:cNvSpPr>
              <a:spLocks noChangeShapeType="1"/>
            </p:cNvSpPr>
            <p:nvPr/>
          </p:nvSpPr>
          <p:spPr bwMode="auto">
            <a:xfrm rot="5400000">
              <a:off x="2568" y="2040"/>
              <a:ext cx="336" cy="0"/>
            </a:xfrm>
            <a:prstGeom prst="line">
              <a:avLst/>
            </a:prstGeom>
            <a:noFill/>
            <a:ln w="28575">
              <a:solidFill>
                <a:srgbClr val="FF0000"/>
              </a:solidFill>
              <a:round/>
              <a:headEnd/>
              <a:tailEnd type="triangle" w="med" len="med"/>
            </a:ln>
          </p:spPr>
          <p:txBody>
            <a:bodyPr/>
            <a:lstStyle/>
            <a:p>
              <a:endParaRPr lang="en-US"/>
            </a:p>
          </p:txBody>
        </p:sp>
        <p:sp>
          <p:nvSpPr>
            <p:cNvPr id="20" name="Oval 20">
              <a:extLst>
                <a:ext uri="{FF2B5EF4-FFF2-40B4-BE49-F238E27FC236}">
                  <a16:creationId xmlns:a16="http://schemas.microsoft.com/office/drawing/2014/main" id="{B6476702-AF92-4EF4-9350-C9CC652BE075}"/>
                </a:ext>
              </a:extLst>
            </p:cNvPr>
            <p:cNvSpPr>
              <a:spLocks noChangeArrowheads="1"/>
            </p:cNvSpPr>
            <p:nvPr/>
          </p:nvSpPr>
          <p:spPr bwMode="auto">
            <a:xfrm>
              <a:off x="2712" y="1848"/>
              <a:ext cx="48" cy="48"/>
            </a:xfrm>
            <a:prstGeom prst="ellipse">
              <a:avLst/>
            </a:prstGeom>
            <a:solidFill>
              <a:srgbClr val="FF0000"/>
            </a:solidFill>
            <a:ln w="9525">
              <a:noFill/>
              <a:round/>
              <a:headEnd/>
              <a:tailEnd/>
            </a:ln>
          </p:spPr>
          <p:txBody>
            <a:bodyPr wrap="none" anchor="ctr"/>
            <a:lstStyle/>
            <a:p>
              <a:pPr eaLnBrk="0" hangingPunct="0"/>
              <a:endParaRPr lang="en-US" b="0"/>
            </a:p>
          </p:txBody>
        </p:sp>
      </p:grpSp>
      <p:pic>
        <p:nvPicPr>
          <p:cNvPr id="21" name="Picture 29" descr="Edittex">
            <a:extLst>
              <a:ext uri="{FF2B5EF4-FFF2-40B4-BE49-F238E27FC236}">
                <a16:creationId xmlns:a16="http://schemas.microsoft.com/office/drawing/2014/main" id="{A586A7E1-8C4C-479D-A73D-F5A758E1D250}"/>
              </a:ext>
            </a:extLst>
          </p:cNvPr>
          <p:cNvPicPr>
            <a:picLocks noChangeAspect="1" noChangeArrowheads="1"/>
          </p:cNvPicPr>
          <p:nvPr>
            <p:custDataLst>
              <p:tags r:id="rId3"/>
            </p:custDataLst>
          </p:nvPr>
        </p:nvPicPr>
        <p:blipFill>
          <a:blip r:embed="rId11" cstate="print"/>
          <a:srcRect/>
          <a:stretch>
            <a:fillRect/>
          </a:stretch>
        </p:blipFill>
        <p:spPr bwMode="auto">
          <a:xfrm>
            <a:off x="4259375" y="5083161"/>
            <a:ext cx="2797175" cy="522288"/>
          </a:xfrm>
          <a:prstGeom prst="rect">
            <a:avLst/>
          </a:prstGeom>
          <a:noFill/>
          <a:ln w="9525">
            <a:noFill/>
            <a:miter lim="800000"/>
            <a:headEnd/>
            <a:tailEnd/>
          </a:ln>
        </p:spPr>
      </p:pic>
      <p:pic>
        <p:nvPicPr>
          <p:cNvPr id="22" name="Picture 30" descr="Edittex">
            <a:extLst>
              <a:ext uri="{FF2B5EF4-FFF2-40B4-BE49-F238E27FC236}">
                <a16:creationId xmlns:a16="http://schemas.microsoft.com/office/drawing/2014/main" id="{094FEE57-3C6B-4D47-B7B0-616AFC310D36}"/>
              </a:ext>
            </a:extLst>
          </p:cNvPr>
          <p:cNvPicPr>
            <a:picLocks noChangeAspect="1" noChangeArrowheads="1"/>
          </p:cNvPicPr>
          <p:nvPr>
            <p:custDataLst>
              <p:tags r:id="rId4"/>
            </p:custDataLst>
          </p:nvPr>
        </p:nvPicPr>
        <p:blipFill>
          <a:blip r:embed="rId12" cstate="print"/>
          <a:srcRect/>
          <a:stretch>
            <a:fillRect/>
          </a:stretch>
        </p:blipFill>
        <p:spPr bwMode="auto">
          <a:xfrm>
            <a:off x="7792866" y="5010136"/>
            <a:ext cx="3708400" cy="668338"/>
          </a:xfrm>
          <a:prstGeom prst="rect">
            <a:avLst/>
          </a:prstGeom>
          <a:noFill/>
          <a:ln w="9525">
            <a:noFill/>
            <a:miter lim="800000"/>
            <a:headEnd/>
            <a:tailEnd/>
          </a:ln>
        </p:spPr>
      </p:pic>
      <p:sp>
        <p:nvSpPr>
          <p:cNvPr id="23" name="文本框 22">
            <a:extLst>
              <a:ext uri="{FF2B5EF4-FFF2-40B4-BE49-F238E27FC236}">
                <a16:creationId xmlns:a16="http://schemas.microsoft.com/office/drawing/2014/main" id="{53F3E432-F3B2-434F-A3EE-9FC9AF181627}"/>
              </a:ext>
            </a:extLst>
          </p:cNvPr>
          <p:cNvSpPr txBox="1"/>
          <p:nvPr/>
        </p:nvSpPr>
        <p:spPr>
          <a:xfrm>
            <a:off x="2416869" y="4299167"/>
            <a:ext cx="2618620" cy="369332"/>
          </a:xfrm>
          <a:prstGeom prst="rect">
            <a:avLst/>
          </a:prstGeom>
          <a:noFill/>
        </p:spPr>
        <p:txBody>
          <a:bodyPr wrap="square" rtlCol="0">
            <a:spAutoFit/>
          </a:bodyPr>
          <a:lstStyle/>
          <a:p>
            <a:r>
              <a:rPr lang="zh-CN" altLang="en-US" dirty="0"/>
              <a:t>图像梯度</a:t>
            </a:r>
          </a:p>
        </p:txBody>
      </p:sp>
      <p:sp>
        <p:nvSpPr>
          <p:cNvPr id="24" name="文本框 23">
            <a:extLst>
              <a:ext uri="{FF2B5EF4-FFF2-40B4-BE49-F238E27FC236}">
                <a16:creationId xmlns:a16="http://schemas.microsoft.com/office/drawing/2014/main" id="{B7E8AEE5-1DAE-4210-9095-B5C5C20000FC}"/>
              </a:ext>
            </a:extLst>
          </p:cNvPr>
          <p:cNvSpPr txBox="1"/>
          <p:nvPr/>
        </p:nvSpPr>
        <p:spPr>
          <a:xfrm>
            <a:off x="4998821" y="4299167"/>
            <a:ext cx="2618620" cy="369332"/>
          </a:xfrm>
          <a:prstGeom prst="rect">
            <a:avLst/>
          </a:prstGeom>
          <a:noFill/>
        </p:spPr>
        <p:txBody>
          <a:bodyPr wrap="square" rtlCol="0">
            <a:spAutoFit/>
          </a:bodyPr>
          <a:lstStyle/>
          <a:p>
            <a:r>
              <a:rPr lang="zh-CN" altLang="en-US" dirty="0"/>
              <a:t>梯度方向</a:t>
            </a:r>
          </a:p>
        </p:txBody>
      </p:sp>
      <p:sp>
        <p:nvSpPr>
          <p:cNvPr id="25" name="文本框 24">
            <a:extLst>
              <a:ext uri="{FF2B5EF4-FFF2-40B4-BE49-F238E27FC236}">
                <a16:creationId xmlns:a16="http://schemas.microsoft.com/office/drawing/2014/main" id="{53574F12-04A3-4242-8C64-BA11ADC22703}"/>
              </a:ext>
            </a:extLst>
          </p:cNvPr>
          <p:cNvSpPr txBox="1"/>
          <p:nvPr/>
        </p:nvSpPr>
        <p:spPr>
          <a:xfrm>
            <a:off x="8681867" y="4299167"/>
            <a:ext cx="2618620" cy="369332"/>
          </a:xfrm>
          <a:prstGeom prst="rect">
            <a:avLst/>
          </a:prstGeom>
          <a:noFill/>
        </p:spPr>
        <p:txBody>
          <a:bodyPr wrap="square" rtlCol="0">
            <a:spAutoFit/>
          </a:bodyPr>
          <a:lstStyle/>
          <a:p>
            <a:r>
              <a:rPr lang="zh-CN" altLang="en-US" dirty="0"/>
              <a:t>边缘响应强度</a:t>
            </a:r>
          </a:p>
        </p:txBody>
      </p:sp>
    </p:spTree>
    <p:extLst>
      <p:ext uri="{BB962C8B-B14F-4D97-AF65-F5344CB8AC3E}">
        <p14:creationId xmlns:p14="http://schemas.microsoft.com/office/powerpoint/2010/main" val="4181884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D39A314E-139E-45B9-8EA1-7FAE3D29E730}"/>
              </a:ext>
            </a:extLst>
          </p:cNvPr>
          <p:cNvPicPr>
            <a:picLocks noChangeAspect="1" noChangeArrowheads="1"/>
          </p:cNvPicPr>
          <p:nvPr/>
        </p:nvPicPr>
        <p:blipFill>
          <a:blip r:embed="rId2" cstate="print"/>
          <a:srcRect/>
          <a:stretch>
            <a:fillRect/>
          </a:stretch>
        </p:blipFill>
        <p:spPr bwMode="auto">
          <a:xfrm>
            <a:off x="56705" y="1901083"/>
            <a:ext cx="7056189" cy="3528094"/>
          </a:xfrm>
          <a:prstGeom prst="rect">
            <a:avLst/>
          </a:prstGeom>
          <a:noFill/>
          <a:ln w="9525">
            <a:noFill/>
            <a:miter lim="800000"/>
            <a:headEnd/>
            <a:tailEnd/>
          </a:ln>
        </p:spPr>
      </p:pic>
      <p:sp>
        <p:nvSpPr>
          <p:cNvPr id="3" name="文本框 2">
            <a:extLst>
              <a:ext uri="{FF2B5EF4-FFF2-40B4-BE49-F238E27FC236}">
                <a16:creationId xmlns:a16="http://schemas.microsoft.com/office/drawing/2014/main" id="{852FADA0-27E7-4537-8399-7B0C8B315A8A}"/>
              </a:ext>
            </a:extLst>
          </p:cNvPr>
          <p:cNvSpPr txBox="1"/>
          <p:nvPr/>
        </p:nvSpPr>
        <p:spPr>
          <a:xfrm>
            <a:off x="2957512" y="365760"/>
            <a:ext cx="7202658" cy="646331"/>
          </a:xfrm>
          <a:prstGeom prst="rect">
            <a:avLst/>
          </a:prstGeom>
          <a:noFill/>
        </p:spPr>
        <p:txBody>
          <a:bodyPr wrap="square" rtlCol="0">
            <a:spAutoFit/>
          </a:bodyPr>
          <a:lstStyle/>
          <a:p>
            <a:r>
              <a:rPr lang="zh-CN" altLang="en-US" sz="3600" dirty="0"/>
              <a:t>对不同方向进行求导的滤波器</a:t>
            </a:r>
            <a:r>
              <a:rPr lang="en-US" altLang="zh-CN" sz="3600" dirty="0"/>
              <a:t>:</a:t>
            </a:r>
            <a:endParaRPr lang="zh-CN" altLang="en-US" sz="3600" dirty="0"/>
          </a:p>
        </p:txBody>
      </p:sp>
      <p:pic>
        <p:nvPicPr>
          <p:cNvPr id="27" name="图片 26">
            <a:extLst>
              <a:ext uri="{FF2B5EF4-FFF2-40B4-BE49-F238E27FC236}">
                <a16:creationId xmlns:a16="http://schemas.microsoft.com/office/drawing/2014/main" id="{8D45BBD9-8404-4B83-A261-3AFE21E9B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894" y="3016560"/>
            <a:ext cx="4715533" cy="3153215"/>
          </a:xfrm>
          <a:prstGeom prst="rect">
            <a:avLst/>
          </a:prstGeom>
        </p:spPr>
      </p:pic>
      <p:sp>
        <p:nvSpPr>
          <p:cNvPr id="28" name="文本框 27">
            <a:extLst>
              <a:ext uri="{FF2B5EF4-FFF2-40B4-BE49-F238E27FC236}">
                <a16:creationId xmlns:a16="http://schemas.microsoft.com/office/drawing/2014/main" id="{E8F7170E-D2D6-4CD9-AEB2-D63202B7286A}"/>
              </a:ext>
            </a:extLst>
          </p:cNvPr>
          <p:cNvSpPr txBox="1"/>
          <p:nvPr/>
        </p:nvSpPr>
        <p:spPr>
          <a:xfrm>
            <a:off x="7410336" y="2271958"/>
            <a:ext cx="4418091" cy="461665"/>
          </a:xfrm>
          <a:prstGeom prst="rect">
            <a:avLst/>
          </a:prstGeom>
          <a:noFill/>
        </p:spPr>
        <p:txBody>
          <a:bodyPr wrap="square" rtlCol="0">
            <a:spAutoFit/>
          </a:bodyPr>
          <a:lstStyle/>
          <a:p>
            <a:r>
              <a:rPr lang="zh-CN" altLang="en-US" sz="2400" dirty="0"/>
              <a:t>举例：</a:t>
            </a:r>
            <a:r>
              <a:rPr lang="en-US" altLang="zh-CN" sz="2400" dirty="0"/>
              <a:t>Roberts</a:t>
            </a:r>
            <a:r>
              <a:rPr lang="zh-CN" altLang="en-US" sz="2400" dirty="0"/>
              <a:t>算子，</a:t>
            </a:r>
            <a:r>
              <a:rPr lang="en-US" altLang="zh-CN" sz="2400" dirty="0"/>
              <a:t>P5</a:t>
            </a:r>
            <a:r>
              <a:rPr lang="zh-CN" altLang="en-US" sz="2400" dirty="0"/>
              <a:t>像素点</a:t>
            </a:r>
          </a:p>
        </p:txBody>
      </p:sp>
      <p:sp>
        <p:nvSpPr>
          <p:cNvPr id="6" name="文本框 2">
            <a:extLst>
              <a:ext uri="{FF2B5EF4-FFF2-40B4-BE49-F238E27FC236}">
                <a16:creationId xmlns:a16="http://schemas.microsoft.com/office/drawing/2014/main" id="{31837EE7-E12B-4FF4-8C05-84B098E528BC}"/>
              </a:ext>
            </a:extLst>
          </p:cNvPr>
          <p:cNvSpPr txBox="1"/>
          <p:nvPr/>
        </p:nvSpPr>
        <p:spPr>
          <a:xfrm>
            <a:off x="3936259" y="943588"/>
            <a:ext cx="7202658" cy="646331"/>
          </a:xfrm>
          <a:prstGeom prst="rect">
            <a:avLst/>
          </a:prstGeom>
          <a:noFill/>
        </p:spPr>
        <p:txBody>
          <a:bodyPr wrap="square" rtlCol="0">
            <a:spAutoFit/>
          </a:bodyPr>
          <a:lstStyle/>
          <a:p>
            <a:r>
              <a:rPr lang="zh-CN" altLang="en-US" sz="3600" dirty="0"/>
              <a:t>边缘检测算子</a:t>
            </a:r>
          </a:p>
        </p:txBody>
      </p:sp>
    </p:spTree>
    <p:extLst>
      <p:ext uri="{BB962C8B-B14F-4D97-AF65-F5344CB8AC3E}">
        <p14:creationId xmlns:p14="http://schemas.microsoft.com/office/powerpoint/2010/main" val="1179726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D39A314E-139E-45B9-8EA1-7FAE3D29E730}"/>
              </a:ext>
            </a:extLst>
          </p:cNvPr>
          <p:cNvPicPr>
            <a:picLocks noChangeAspect="1" noChangeArrowheads="1"/>
          </p:cNvPicPr>
          <p:nvPr/>
        </p:nvPicPr>
        <p:blipFill>
          <a:blip r:embed="rId2" cstate="print"/>
          <a:srcRect/>
          <a:stretch>
            <a:fillRect/>
          </a:stretch>
        </p:blipFill>
        <p:spPr bwMode="auto">
          <a:xfrm>
            <a:off x="56705" y="1896687"/>
            <a:ext cx="7056189" cy="3528094"/>
          </a:xfrm>
          <a:prstGeom prst="rect">
            <a:avLst/>
          </a:prstGeom>
          <a:noFill/>
          <a:ln w="9525">
            <a:noFill/>
            <a:miter lim="800000"/>
            <a:headEnd/>
            <a:tailEnd/>
          </a:ln>
        </p:spPr>
      </p:pic>
      <p:sp>
        <p:nvSpPr>
          <p:cNvPr id="3" name="文本框 2">
            <a:extLst>
              <a:ext uri="{FF2B5EF4-FFF2-40B4-BE49-F238E27FC236}">
                <a16:creationId xmlns:a16="http://schemas.microsoft.com/office/drawing/2014/main" id="{852FADA0-27E7-4537-8399-7B0C8B315A8A}"/>
              </a:ext>
            </a:extLst>
          </p:cNvPr>
          <p:cNvSpPr txBox="1"/>
          <p:nvPr/>
        </p:nvSpPr>
        <p:spPr>
          <a:xfrm>
            <a:off x="2957512" y="365760"/>
            <a:ext cx="7202658" cy="646331"/>
          </a:xfrm>
          <a:prstGeom prst="rect">
            <a:avLst/>
          </a:prstGeom>
          <a:noFill/>
        </p:spPr>
        <p:txBody>
          <a:bodyPr wrap="square" rtlCol="0">
            <a:spAutoFit/>
          </a:bodyPr>
          <a:lstStyle/>
          <a:p>
            <a:r>
              <a:rPr lang="zh-CN" altLang="en-US" sz="3600" dirty="0"/>
              <a:t>对不同方向进行求导的滤波器</a:t>
            </a:r>
            <a:r>
              <a:rPr lang="en-US" altLang="zh-CN" sz="3600" dirty="0"/>
              <a:t>:</a:t>
            </a:r>
            <a:endParaRPr lang="zh-CN" altLang="en-US" sz="3600" dirty="0"/>
          </a:p>
        </p:txBody>
      </p:sp>
      <p:sp>
        <p:nvSpPr>
          <p:cNvPr id="28" name="文本框 27">
            <a:extLst>
              <a:ext uri="{FF2B5EF4-FFF2-40B4-BE49-F238E27FC236}">
                <a16:creationId xmlns:a16="http://schemas.microsoft.com/office/drawing/2014/main" id="{E8F7170E-D2D6-4CD9-AEB2-D63202B7286A}"/>
              </a:ext>
            </a:extLst>
          </p:cNvPr>
          <p:cNvSpPr txBox="1"/>
          <p:nvPr/>
        </p:nvSpPr>
        <p:spPr>
          <a:xfrm>
            <a:off x="7410336" y="2271958"/>
            <a:ext cx="4418091" cy="461665"/>
          </a:xfrm>
          <a:prstGeom prst="rect">
            <a:avLst/>
          </a:prstGeom>
          <a:noFill/>
        </p:spPr>
        <p:txBody>
          <a:bodyPr wrap="square" rtlCol="0">
            <a:spAutoFit/>
          </a:bodyPr>
          <a:lstStyle/>
          <a:p>
            <a:r>
              <a:rPr lang="zh-CN" altLang="en-US" sz="2400" dirty="0"/>
              <a:t>举例：</a:t>
            </a:r>
            <a:r>
              <a:rPr lang="en-US" altLang="zh-CN" sz="2400" dirty="0" err="1"/>
              <a:t>Prewitts</a:t>
            </a:r>
            <a:r>
              <a:rPr lang="zh-CN" altLang="en-US" sz="2400" dirty="0"/>
              <a:t>算子，</a:t>
            </a:r>
            <a:r>
              <a:rPr lang="en-US" altLang="zh-CN" sz="2400" dirty="0"/>
              <a:t>P5</a:t>
            </a:r>
            <a:r>
              <a:rPr lang="zh-CN" altLang="en-US" sz="2400" dirty="0"/>
              <a:t>像素点</a:t>
            </a:r>
          </a:p>
        </p:txBody>
      </p:sp>
      <p:sp>
        <p:nvSpPr>
          <p:cNvPr id="6" name="文本框 2">
            <a:extLst>
              <a:ext uri="{FF2B5EF4-FFF2-40B4-BE49-F238E27FC236}">
                <a16:creationId xmlns:a16="http://schemas.microsoft.com/office/drawing/2014/main" id="{31837EE7-E12B-4FF4-8C05-84B098E528BC}"/>
              </a:ext>
            </a:extLst>
          </p:cNvPr>
          <p:cNvSpPr txBox="1"/>
          <p:nvPr/>
        </p:nvSpPr>
        <p:spPr>
          <a:xfrm>
            <a:off x="3936259" y="943588"/>
            <a:ext cx="7202658" cy="646331"/>
          </a:xfrm>
          <a:prstGeom prst="rect">
            <a:avLst/>
          </a:prstGeom>
          <a:noFill/>
        </p:spPr>
        <p:txBody>
          <a:bodyPr wrap="square" rtlCol="0">
            <a:spAutoFit/>
          </a:bodyPr>
          <a:lstStyle/>
          <a:p>
            <a:r>
              <a:rPr lang="zh-CN" altLang="en-US" sz="3600" dirty="0"/>
              <a:t>边缘检测算子</a:t>
            </a:r>
          </a:p>
        </p:txBody>
      </p:sp>
      <p:pic>
        <p:nvPicPr>
          <p:cNvPr id="5" name="Picture 4">
            <a:extLst>
              <a:ext uri="{FF2B5EF4-FFF2-40B4-BE49-F238E27FC236}">
                <a16:creationId xmlns:a16="http://schemas.microsoft.com/office/drawing/2014/main" id="{D8966A2D-C5A9-4316-A8FC-143D77C2B19F}"/>
              </a:ext>
            </a:extLst>
          </p:cNvPr>
          <p:cNvPicPr>
            <a:picLocks noChangeAspect="1"/>
          </p:cNvPicPr>
          <p:nvPr/>
        </p:nvPicPr>
        <p:blipFill>
          <a:blip r:embed="rId3"/>
          <a:stretch>
            <a:fillRect/>
          </a:stretch>
        </p:blipFill>
        <p:spPr>
          <a:xfrm>
            <a:off x="6853586" y="2967489"/>
            <a:ext cx="5153091" cy="3059848"/>
          </a:xfrm>
          <a:prstGeom prst="rect">
            <a:avLst/>
          </a:prstGeom>
        </p:spPr>
      </p:pic>
      <p:sp>
        <p:nvSpPr>
          <p:cNvPr id="7" name="Rectangle 6">
            <a:extLst>
              <a:ext uri="{FF2B5EF4-FFF2-40B4-BE49-F238E27FC236}">
                <a16:creationId xmlns:a16="http://schemas.microsoft.com/office/drawing/2014/main" id="{C6CCBE32-16EC-44C5-8F98-F349C9B16CBE}"/>
              </a:ext>
            </a:extLst>
          </p:cNvPr>
          <p:cNvSpPr/>
          <p:nvPr/>
        </p:nvSpPr>
        <p:spPr>
          <a:xfrm>
            <a:off x="9672320" y="4673600"/>
            <a:ext cx="2221653"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6353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D39A314E-139E-45B9-8EA1-7FAE3D29E730}"/>
              </a:ext>
            </a:extLst>
          </p:cNvPr>
          <p:cNvPicPr>
            <a:picLocks noChangeAspect="1" noChangeArrowheads="1"/>
          </p:cNvPicPr>
          <p:nvPr/>
        </p:nvPicPr>
        <p:blipFill>
          <a:blip r:embed="rId2" cstate="print"/>
          <a:srcRect/>
          <a:stretch>
            <a:fillRect/>
          </a:stretch>
        </p:blipFill>
        <p:spPr bwMode="auto">
          <a:xfrm>
            <a:off x="0" y="1561708"/>
            <a:ext cx="7056189" cy="3528094"/>
          </a:xfrm>
          <a:prstGeom prst="rect">
            <a:avLst/>
          </a:prstGeom>
          <a:noFill/>
          <a:ln w="9525">
            <a:noFill/>
            <a:miter lim="800000"/>
            <a:headEnd/>
            <a:tailEnd/>
          </a:ln>
        </p:spPr>
      </p:pic>
      <p:sp>
        <p:nvSpPr>
          <p:cNvPr id="3" name="文本框 2">
            <a:extLst>
              <a:ext uri="{FF2B5EF4-FFF2-40B4-BE49-F238E27FC236}">
                <a16:creationId xmlns:a16="http://schemas.microsoft.com/office/drawing/2014/main" id="{852FADA0-27E7-4537-8399-7B0C8B315A8A}"/>
              </a:ext>
            </a:extLst>
          </p:cNvPr>
          <p:cNvSpPr txBox="1"/>
          <p:nvPr/>
        </p:nvSpPr>
        <p:spPr>
          <a:xfrm>
            <a:off x="2957512" y="365760"/>
            <a:ext cx="7202658" cy="646331"/>
          </a:xfrm>
          <a:prstGeom prst="rect">
            <a:avLst/>
          </a:prstGeom>
          <a:noFill/>
        </p:spPr>
        <p:txBody>
          <a:bodyPr wrap="square" rtlCol="0">
            <a:spAutoFit/>
          </a:bodyPr>
          <a:lstStyle/>
          <a:p>
            <a:r>
              <a:rPr lang="zh-CN" altLang="en-US" sz="3600" dirty="0"/>
              <a:t>边缘检测算子比较</a:t>
            </a:r>
          </a:p>
        </p:txBody>
      </p:sp>
      <p:pic>
        <p:nvPicPr>
          <p:cNvPr id="5" name="图片 4">
            <a:extLst>
              <a:ext uri="{FF2B5EF4-FFF2-40B4-BE49-F238E27FC236}">
                <a16:creationId xmlns:a16="http://schemas.microsoft.com/office/drawing/2014/main" id="{2AFA51FB-6907-4838-983A-384F475BF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129" y="1021572"/>
            <a:ext cx="2495898" cy="2581635"/>
          </a:xfrm>
          <a:prstGeom prst="rect">
            <a:avLst/>
          </a:prstGeom>
        </p:spPr>
      </p:pic>
      <p:pic>
        <p:nvPicPr>
          <p:cNvPr id="7" name="图片 6">
            <a:extLst>
              <a:ext uri="{FF2B5EF4-FFF2-40B4-BE49-F238E27FC236}">
                <a16:creationId xmlns:a16="http://schemas.microsoft.com/office/drawing/2014/main" id="{B8BC40DC-D853-453B-A0CD-3A5DEF7FB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9516" y="1026334"/>
            <a:ext cx="2457793" cy="2572109"/>
          </a:xfrm>
          <a:prstGeom prst="rect">
            <a:avLst/>
          </a:prstGeom>
        </p:spPr>
      </p:pic>
      <p:pic>
        <p:nvPicPr>
          <p:cNvPr id="9" name="图片 8">
            <a:extLst>
              <a:ext uri="{FF2B5EF4-FFF2-40B4-BE49-F238E27FC236}">
                <a16:creationId xmlns:a16="http://schemas.microsoft.com/office/drawing/2014/main" id="{1CED2EC6-0EDA-4F22-A5EB-6C1D4C73E2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2858" y="3939184"/>
            <a:ext cx="2463275" cy="2536261"/>
          </a:xfrm>
          <a:prstGeom prst="rect">
            <a:avLst/>
          </a:prstGeom>
        </p:spPr>
      </p:pic>
      <p:pic>
        <p:nvPicPr>
          <p:cNvPr id="11" name="图片 10">
            <a:extLst>
              <a:ext uri="{FF2B5EF4-FFF2-40B4-BE49-F238E27FC236}">
                <a16:creationId xmlns:a16="http://schemas.microsoft.com/office/drawing/2014/main" id="{4951C39C-9F98-45AD-9F69-568A8BD59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9516" y="3939184"/>
            <a:ext cx="2457793" cy="2553056"/>
          </a:xfrm>
          <a:prstGeom prst="rect">
            <a:avLst/>
          </a:prstGeom>
        </p:spPr>
      </p:pic>
      <p:sp>
        <p:nvSpPr>
          <p:cNvPr id="4" name="TextBox 3">
            <a:extLst>
              <a:ext uri="{FF2B5EF4-FFF2-40B4-BE49-F238E27FC236}">
                <a16:creationId xmlns:a16="http://schemas.microsoft.com/office/drawing/2014/main" id="{16278CBA-0B41-4650-89BE-3ECDF63AE8A8}"/>
              </a:ext>
            </a:extLst>
          </p:cNvPr>
          <p:cNvSpPr txBox="1"/>
          <p:nvPr/>
        </p:nvSpPr>
        <p:spPr>
          <a:xfrm>
            <a:off x="758614" y="5120904"/>
            <a:ext cx="5676053" cy="1323439"/>
          </a:xfrm>
          <a:prstGeom prst="rect">
            <a:avLst/>
          </a:prstGeom>
          <a:noFill/>
        </p:spPr>
        <p:txBody>
          <a:bodyPr wrap="square" rtlCol="0">
            <a:spAutoFit/>
          </a:bodyPr>
          <a:lstStyle/>
          <a:p>
            <a:pPr algn="just"/>
            <a:r>
              <a:rPr lang="en-US" altLang="zh-CN" sz="2000" dirty="0"/>
              <a:t>Sobel</a:t>
            </a:r>
            <a:r>
              <a:rPr lang="zh-CN" altLang="en-US" sz="2000" dirty="0"/>
              <a:t>算子在</a:t>
            </a:r>
            <a:r>
              <a:rPr lang="en-US" altLang="zh-CN" sz="2000" dirty="0"/>
              <a:t>Prewitt</a:t>
            </a:r>
            <a:r>
              <a:rPr lang="zh-CN" altLang="en-US" sz="2000" dirty="0"/>
              <a:t>算子的基础上增加了权重的概念，认为相邻点的距离远近对当前像素点的影响是不同的，距离越近的像素点对应当前像素的影响越大，从而</a:t>
            </a:r>
            <a:r>
              <a:rPr lang="zh-CN" altLang="en-US" sz="2000" dirty="0">
                <a:solidFill>
                  <a:srgbClr val="FF0000"/>
                </a:solidFill>
              </a:rPr>
              <a:t>实现图像锐化并突出边缘轮廓</a:t>
            </a:r>
            <a:endParaRPr lang="en-US" sz="2000" dirty="0">
              <a:solidFill>
                <a:srgbClr val="FF0000"/>
              </a:solidFill>
            </a:endParaRPr>
          </a:p>
        </p:txBody>
      </p:sp>
    </p:spTree>
    <p:extLst>
      <p:ext uri="{BB962C8B-B14F-4D97-AF65-F5344CB8AC3E}">
        <p14:creationId xmlns:p14="http://schemas.microsoft.com/office/powerpoint/2010/main" val="1550246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25">
            <a:extLst>
              <a:ext uri="{FF2B5EF4-FFF2-40B4-BE49-F238E27FC236}">
                <a16:creationId xmlns:a16="http://schemas.microsoft.com/office/drawing/2014/main" id="{90F7EA72-83D7-4C23-B4E8-81A096111569}"/>
              </a:ext>
            </a:extLst>
          </p:cNvPr>
          <p:cNvPicPr>
            <a:picLocks noChangeAspect="1"/>
          </p:cNvPicPr>
          <p:nvPr/>
        </p:nvPicPr>
        <p:blipFill rotWithShape="1">
          <a:blip r:embed="rId3"/>
          <a:srcRect t="-1" b="74746"/>
          <a:stretch/>
        </p:blipFill>
        <p:spPr>
          <a:xfrm>
            <a:off x="1881" y="4260560"/>
            <a:ext cx="12188238" cy="2597440"/>
          </a:xfrm>
          <a:prstGeom prst="rect">
            <a:avLst/>
          </a:prstGeom>
        </p:spPr>
      </p:pic>
      <p:sp>
        <p:nvSpPr>
          <p:cNvPr id="17411" name="Rectangle 3">
            <a:extLst>
              <a:ext uri="{FF2B5EF4-FFF2-40B4-BE49-F238E27FC236}">
                <a16:creationId xmlns:a16="http://schemas.microsoft.com/office/drawing/2014/main" id="{A80F2301-09C5-45AC-B741-9A84A4CA4749}"/>
              </a:ext>
            </a:extLst>
          </p:cNvPr>
          <p:cNvSpPr>
            <a:spLocks noGrp="1" noChangeArrowheads="1"/>
          </p:cNvSpPr>
          <p:nvPr>
            <p:ph type="body" idx="1"/>
          </p:nvPr>
        </p:nvSpPr>
        <p:spPr>
          <a:xfrm>
            <a:off x="1872834" y="958488"/>
            <a:ext cx="9838057" cy="1104171"/>
          </a:xfrm>
        </p:spPr>
        <p:txBody>
          <a:bodyPr vert="horz" lIns="121882" tIns="60941" rIns="132081" bIns="60941" rtlCol="0">
            <a:noAutofit/>
          </a:bodyPr>
          <a:lstStyle/>
          <a:p>
            <a:pPr marL="382566" indent="-342881">
              <a:defRPr/>
            </a:pPr>
            <a:r>
              <a:rPr lang="zh-CN" altLang="en-US" sz="2666" dirty="0">
                <a:latin typeface="+mn-ea"/>
                <a:sym typeface="Arial" charset="0"/>
              </a:rPr>
              <a:t>考虑图像中某一具体行或者列</a:t>
            </a:r>
            <a:endParaRPr lang="en-US" altLang="zh-CN" sz="2666" dirty="0">
              <a:latin typeface="+mn-ea"/>
              <a:sym typeface="Arial" charset="0"/>
            </a:endParaRPr>
          </a:p>
          <a:p>
            <a:pPr marL="39686" indent="0">
              <a:buNone/>
              <a:defRPr/>
            </a:pPr>
            <a:r>
              <a:rPr lang="zh-CN" altLang="en-US" sz="2666" dirty="0">
                <a:latin typeface="+mn-ea"/>
                <a:sym typeface="Arial" charset="0"/>
              </a:rPr>
              <a:t>绘制强度随位置变化的信号：</a:t>
            </a:r>
            <a:endParaRPr lang="en-US" sz="2666" dirty="0">
              <a:latin typeface="+mn-ea"/>
              <a:sym typeface="Arial" charset="0"/>
            </a:endParaRPr>
          </a:p>
        </p:txBody>
      </p:sp>
      <p:grpSp>
        <p:nvGrpSpPr>
          <p:cNvPr id="3" name="Group 2">
            <a:extLst>
              <a:ext uri="{FF2B5EF4-FFF2-40B4-BE49-F238E27FC236}">
                <a16:creationId xmlns:a16="http://schemas.microsoft.com/office/drawing/2014/main" id="{D7A4666A-B8DE-42F3-9FD5-C0FCFB4D13B1}"/>
              </a:ext>
            </a:extLst>
          </p:cNvPr>
          <p:cNvGrpSpPr>
            <a:grpSpLocks/>
          </p:cNvGrpSpPr>
          <p:nvPr/>
        </p:nvGrpSpPr>
        <p:grpSpPr bwMode="auto">
          <a:xfrm>
            <a:off x="2640683" y="1992809"/>
            <a:ext cx="5756275" cy="1892300"/>
            <a:chOff x="1101725" y="1917700"/>
            <a:chExt cx="5756275" cy="1892300"/>
          </a:xfrm>
        </p:grpSpPr>
        <p:pic>
          <p:nvPicPr>
            <p:cNvPr id="30730" name="Picture 4">
              <a:extLst>
                <a:ext uri="{FF2B5EF4-FFF2-40B4-BE49-F238E27FC236}">
                  <a16:creationId xmlns:a16="http://schemas.microsoft.com/office/drawing/2014/main" id="{334E79BF-C99D-4478-A7C9-910CBE37DF8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913" y="1917700"/>
              <a:ext cx="5018087"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31" name="Picture 5">
              <a:extLst>
                <a:ext uri="{FF2B5EF4-FFF2-40B4-BE49-F238E27FC236}">
                  <a16:creationId xmlns:a16="http://schemas.microsoft.com/office/drawing/2014/main" id="{F64D124D-4609-4119-91DF-74D498603A64}"/>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1725" y="2520950"/>
              <a:ext cx="6508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417" name="Group 9">
            <a:extLst>
              <a:ext uri="{FF2B5EF4-FFF2-40B4-BE49-F238E27FC236}">
                <a16:creationId xmlns:a16="http://schemas.microsoft.com/office/drawing/2014/main" id="{0BA0C7B5-09B5-49A2-8A64-0FDEB5427057}"/>
              </a:ext>
            </a:extLst>
          </p:cNvPr>
          <p:cNvGrpSpPr>
            <a:grpSpLocks/>
          </p:cNvGrpSpPr>
          <p:nvPr/>
        </p:nvGrpSpPr>
        <p:grpSpPr bwMode="auto">
          <a:xfrm>
            <a:off x="2501902" y="4320117"/>
            <a:ext cx="9017000" cy="1727200"/>
            <a:chOff x="48" y="0"/>
            <a:chExt cx="5680" cy="1088"/>
          </a:xfrm>
        </p:grpSpPr>
        <p:pic>
          <p:nvPicPr>
            <p:cNvPr id="30727" name="Picture 6">
              <a:extLst>
                <a:ext uri="{FF2B5EF4-FFF2-40B4-BE49-F238E27FC236}">
                  <a16:creationId xmlns:a16="http://schemas.microsoft.com/office/drawing/2014/main" id="{AC4EA899-F4A7-4852-8629-131B0704EBD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 y="0"/>
              <a:ext cx="3173"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8" name="Picture 7">
              <a:extLst>
                <a:ext uri="{FF2B5EF4-FFF2-40B4-BE49-F238E27FC236}">
                  <a16:creationId xmlns:a16="http://schemas.microsoft.com/office/drawing/2014/main" id="{9867FF02-C0FB-4A81-B5C8-BC37B82210E9}"/>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 y="344"/>
              <a:ext cx="62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29" name="Rectangle 8">
              <a:extLst>
                <a:ext uri="{FF2B5EF4-FFF2-40B4-BE49-F238E27FC236}">
                  <a16:creationId xmlns:a16="http://schemas.microsoft.com/office/drawing/2014/main" id="{7F55115C-7E71-40AD-8DB1-F084C5842F53}"/>
                </a:ext>
              </a:extLst>
            </p:cNvPr>
            <p:cNvSpPr>
              <a:spLocks/>
            </p:cNvSpPr>
            <p:nvPr/>
          </p:nvSpPr>
          <p:spPr bwMode="auto">
            <a:xfrm>
              <a:off x="3928" y="460"/>
              <a:ext cx="180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82588" indent="-3429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742950" indent="-28575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marL="11430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marL="16002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marL="20574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spcBef>
                  <a:spcPts val="550"/>
                </a:spcBef>
              </a:pPr>
              <a:r>
                <a:rPr lang="en-US" altLang="zh-CN" sz="2399" dirty="0">
                  <a:solidFill>
                    <a:schemeClr val="tx1"/>
                  </a:solidFill>
                  <a:latin typeface="Arial" panose="020B0604020202020204" pitchFamily="34" charset="0"/>
                  <a:ea typeface="MS PGothic" panose="020B0600070205080204" pitchFamily="34" charset="-128"/>
                  <a:sym typeface="Arial" panose="020B0604020202020204" pitchFamily="34" charset="0"/>
                </a:rPr>
                <a:t>Where is the edge?</a:t>
              </a:r>
            </a:p>
          </p:txBody>
        </p:sp>
      </p:grpSp>
      <p:sp>
        <p:nvSpPr>
          <p:cNvPr id="13" name="Rectangle 4">
            <a:extLst>
              <a:ext uri="{FF2B5EF4-FFF2-40B4-BE49-F238E27FC236}">
                <a16:creationId xmlns:a16="http://schemas.microsoft.com/office/drawing/2014/main" id="{8DA978DF-9DFE-4B57-A761-0C216F28B6F6}"/>
              </a:ext>
            </a:extLst>
          </p:cNvPr>
          <p:cNvSpPr>
            <a:spLocks/>
          </p:cNvSpPr>
          <p:nvPr/>
        </p:nvSpPr>
        <p:spPr bwMode="auto">
          <a:xfrm>
            <a:off x="7996506" y="3868174"/>
            <a:ext cx="412608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82588" indent="-3429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742950" indent="-28575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marL="11430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marL="16002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marL="20574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algn="ctr" eaLnBrk="1" hangingPunct="1">
              <a:spcBef>
                <a:spcPts val="550"/>
              </a:spcBef>
            </a:pPr>
            <a:r>
              <a:rPr lang="zh-CN" altLang="en-US" sz="2800" dirty="0">
                <a:solidFill>
                  <a:srgbClr val="FF0000"/>
                </a:solidFill>
                <a:latin typeface="Arial" panose="020B0604020202020204" pitchFamily="34" charset="0"/>
                <a:ea typeface="MS PGothic" panose="020B0600070205080204" pitchFamily="34" charset="-128"/>
                <a:sym typeface="Arial" panose="020B0604020202020204" pitchFamily="34" charset="0"/>
              </a:rPr>
              <a:t>求导会放大噪声的影响！</a:t>
            </a:r>
            <a:endParaRPr lang="en-US" altLang="zh-CN" sz="2800" dirty="0">
              <a:solidFill>
                <a:srgbClr val="FF0000"/>
              </a:solidFill>
              <a:latin typeface="Arial" panose="020B0604020202020204" pitchFamily="34" charset="0"/>
              <a:ea typeface="MS PGothic" panose="020B0600070205080204" pitchFamily="34" charset="-128"/>
              <a:sym typeface="Arial" panose="020B0604020202020204" pitchFamily="34" charset="0"/>
            </a:endParaRPr>
          </a:p>
        </p:txBody>
      </p:sp>
      <p:sp>
        <p:nvSpPr>
          <p:cNvPr id="16" name="Rectangle 2">
            <a:extLst>
              <a:ext uri="{FF2B5EF4-FFF2-40B4-BE49-F238E27FC236}">
                <a16:creationId xmlns:a16="http://schemas.microsoft.com/office/drawing/2014/main" id="{8BA325D5-06C4-43E4-8256-0F3B4499DEE0}"/>
              </a:ext>
            </a:extLst>
          </p:cNvPr>
          <p:cNvSpPr>
            <a:spLocks noGrp="1" noChangeArrowheads="1"/>
          </p:cNvSpPr>
          <p:nvPr>
            <p:ph type="title"/>
          </p:nvPr>
        </p:nvSpPr>
        <p:spPr>
          <a:xfrm>
            <a:off x="1981201" y="210893"/>
            <a:ext cx="8229600" cy="918619"/>
          </a:xfrm>
        </p:spPr>
        <p:txBody>
          <a:bodyPr/>
          <a:lstStyle/>
          <a:p>
            <a:pPr eaLnBrk="1" hangingPunct="1">
              <a:defRPr/>
            </a:pPr>
            <a:r>
              <a:rPr lang="zh-CN" altLang="en-US" sz="3600" dirty="0">
                <a:sym typeface="Arial" charset="0"/>
              </a:rPr>
              <a:t>噪声影响</a:t>
            </a:r>
            <a:endParaRPr lang="en-US" altLang="ja-JP" sz="3600" dirty="0">
              <a:sym typeface="Arial" charset="0"/>
            </a:endParaRPr>
          </a:p>
        </p:txBody>
      </p:sp>
      <p:sp>
        <p:nvSpPr>
          <p:cNvPr id="5" name="Flowchart: Connector 4">
            <a:extLst>
              <a:ext uri="{FF2B5EF4-FFF2-40B4-BE49-F238E27FC236}">
                <a16:creationId xmlns:a16="http://schemas.microsoft.com/office/drawing/2014/main" id="{A4D3E0B0-4E7F-4334-886A-C63355EC9549}"/>
              </a:ext>
            </a:extLst>
          </p:cNvPr>
          <p:cNvSpPr/>
          <p:nvPr/>
        </p:nvSpPr>
        <p:spPr>
          <a:xfrm>
            <a:off x="5232170" y="2196311"/>
            <a:ext cx="1247754" cy="1232689"/>
          </a:xfrm>
          <a:prstGeom prst="flowChartConnector">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2399"/>
          </a:p>
        </p:txBody>
      </p:sp>
      <p:sp>
        <p:nvSpPr>
          <p:cNvPr id="18" name="Flowchart: Connector 17">
            <a:extLst>
              <a:ext uri="{FF2B5EF4-FFF2-40B4-BE49-F238E27FC236}">
                <a16:creationId xmlns:a16="http://schemas.microsoft.com/office/drawing/2014/main" id="{36192103-1341-4D32-ADAF-0CF28F7156C2}"/>
              </a:ext>
            </a:extLst>
          </p:cNvPr>
          <p:cNvSpPr/>
          <p:nvPr/>
        </p:nvSpPr>
        <p:spPr>
          <a:xfrm>
            <a:off x="3770021" y="3215822"/>
            <a:ext cx="310378" cy="255433"/>
          </a:xfrm>
          <a:prstGeom prst="flowChartConnector">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2399"/>
          </a:p>
        </p:txBody>
      </p:sp>
      <p:sp>
        <p:nvSpPr>
          <p:cNvPr id="19" name="Flowchart: Connector 18">
            <a:extLst>
              <a:ext uri="{FF2B5EF4-FFF2-40B4-BE49-F238E27FC236}">
                <a16:creationId xmlns:a16="http://schemas.microsoft.com/office/drawing/2014/main" id="{8CE55A4C-682B-4E9A-AD45-D3DCD74454D7}"/>
              </a:ext>
            </a:extLst>
          </p:cNvPr>
          <p:cNvSpPr/>
          <p:nvPr/>
        </p:nvSpPr>
        <p:spPr>
          <a:xfrm>
            <a:off x="5756055" y="4431895"/>
            <a:ext cx="466583" cy="1083416"/>
          </a:xfrm>
          <a:prstGeom prst="flowChartConnector">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2399"/>
          </a:p>
        </p:txBody>
      </p:sp>
      <p:sp>
        <p:nvSpPr>
          <p:cNvPr id="20" name="Flowchart: Connector 19">
            <a:extLst>
              <a:ext uri="{FF2B5EF4-FFF2-40B4-BE49-F238E27FC236}">
                <a16:creationId xmlns:a16="http://schemas.microsoft.com/office/drawing/2014/main" id="{FB8F8AC7-5E23-4BCD-813C-0F5C10F837E8}"/>
              </a:ext>
            </a:extLst>
          </p:cNvPr>
          <p:cNvSpPr/>
          <p:nvPr/>
        </p:nvSpPr>
        <p:spPr>
          <a:xfrm>
            <a:off x="3853285" y="4621405"/>
            <a:ext cx="1237405" cy="1012186"/>
          </a:xfrm>
          <a:prstGeom prst="flowChartConnector">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2399"/>
          </a:p>
        </p:txBody>
      </p:sp>
      <p:cxnSp>
        <p:nvCxnSpPr>
          <p:cNvPr id="7" name="Straight Arrow Connector 6">
            <a:extLst>
              <a:ext uri="{FF2B5EF4-FFF2-40B4-BE49-F238E27FC236}">
                <a16:creationId xmlns:a16="http://schemas.microsoft.com/office/drawing/2014/main" id="{BB6EA43A-5667-49F3-A101-5F112600A20B}"/>
              </a:ext>
            </a:extLst>
          </p:cNvPr>
          <p:cNvCxnSpPr/>
          <p:nvPr/>
        </p:nvCxnSpPr>
        <p:spPr>
          <a:xfrm>
            <a:off x="3936426" y="3572972"/>
            <a:ext cx="431915" cy="858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BB5793A-9571-47BF-A492-E5E55D92C938}"/>
              </a:ext>
            </a:extLst>
          </p:cNvPr>
          <p:cNvCxnSpPr>
            <a:cxnSpLocks/>
            <a:endCxn id="30727" idx="0"/>
          </p:cNvCxnSpPr>
          <p:nvPr/>
        </p:nvCxnSpPr>
        <p:spPr>
          <a:xfrm>
            <a:off x="5756054" y="3530861"/>
            <a:ext cx="247078" cy="789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25">
            <a:extLst>
              <a:ext uri="{FF2B5EF4-FFF2-40B4-BE49-F238E27FC236}">
                <a16:creationId xmlns:a16="http://schemas.microsoft.com/office/drawing/2014/main" id="{95CEA16E-D3C7-4D75-B700-36739513B9CA}"/>
              </a:ext>
            </a:extLst>
          </p:cNvPr>
          <p:cNvPicPr>
            <a:picLocks noChangeAspect="1"/>
          </p:cNvPicPr>
          <p:nvPr/>
        </p:nvPicPr>
        <p:blipFill rotWithShape="1">
          <a:blip r:embed="rId2"/>
          <a:srcRect t="-1" b="74746"/>
          <a:stretch/>
        </p:blipFill>
        <p:spPr>
          <a:xfrm>
            <a:off x="1881" y="4260560"/>
            <a:ext cx="12188238" cy="2597440"/>
          </a:xfrm>
          <a:prstGeom prst="rect">
            <a:avLst/>
          </a:prstGeom>
        </p:spPr>
      </p:pic>
      <p:sp>
        <p:nvSpPr>
          <p:cNvPr id="19458" name="Rectangle 2">
            <a:extLst>
              <a:ext uri="{FF2B5EF4-FFF2-40B4-BE49-F238E27FC236}">
                <a16:creationId xmlns:a16="http://schemas.microsoft.com/office/drawing/2014/main" id="{69701603-295F-43EA-9634-8880061E19DA}"/>
              </a:ext>
            </a:extLst>
          </p:cNvPr>
          <p:cNvSpPr>
            <a:spLocks/>
          </p:cNvSpPr>
          <p:nvPr/>
        </p:nvSpPr>
        <p:spPr bwMode="auto">
          <a:xfrm>
            <a:off x="1613100" y="6324600"/>
            <a:ext cx="77851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82588" indent="-3429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742950" indent="-28575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marL="11430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marL="16002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marL="20574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spcBef>
                <a:spcPts val="550"/>
              </a:spcBef>
            </a:pPr>
            <a:r>
              <a:rPr lang="en-US" altLang="zh-CN" sz="2399" dirty="0">
                <a:solidFill>
                  <a:schemeClr val="tx1"/>
                </a:solidFill>
                <a:latin typeface="Arial" panose="020B0604020202020204" pitchFamily="34" charset="0"/>
                <a:ea typeface="MS PGothic" panose="020B0600070205080204" pitchFamily="34" charset="-128"/>
                <a:sym typeface="Arial" panose="020B0604020202020204" pitchFamily="34" charset="0"/>
              </a:rPr>
              <a:t>Where is the edge? </a:t>
            </a:r>
            <a:r>
              <a:rPr lang="zh-CN" altLang="en-US" sz="2399" dirty="0">
                <a:solidFill>
                  <a:schemeClr val="tx1"/>
                </a:solidFill>
                <a:latin typeface="Arial" panose="020B0604020202020204" pitchFamily="34" charset="0"/>
                <a:ea typeface="MS PGothic" panose="020B0600070205080204" pitchFamily="34" charset="-128"/>
                <a:sym typeface="Arial" panose="020B0604020202020204" pitchFamily="34" charset="0"/>
              </a:rPr>
              <a:t>梯度峰值</a:t>
            </a:r>
            <a:r>
              <a:rPr lang="en-US" altLang="zh-CN" sz="2399" dirty="0">
                <a:solidFill>
                  <a:schemeClr val="tx1"/>
                </a:solidFill>
                <a:latin typeface="Arial" panose="020B0604020202020204" pitchFamily="34" charset="0"/>
                <a:ea typeface="MS PGothic" panose="020B0600070205080204" pitchFamily="34" charset="-128"/>
                <a:sym typeface="Arial" panose="020B0604020202020204" pitchFamily="34" charset="0"/>
              </a:rPr>
              <a:t>  </a:t>
            </a:r>
          </a:p>
        </p:txBody>
      </p:sp>
      <p:sp>
        <p:nvSpPr>
          <p:cNvPr id="19459" name="Rectangle 3">
            <a:extLst>
              <a:ext uri="{FF2B5EF4-FFF2-40B4-BE49-F238E27FC236}">
                <a16:creationId xmlns:a16="http://schemas.microsoft.com/office/drawing/2014/main" id="{4DB68D6F-AD3A-4BB6-AEA9-0625C061EC42}"/>
              </a:ext>
            </a:extLst>
          </p:cNvPr>
          <p:cNvSpPr>
            <a:spLocks noGrp="1" noChangeArrowheads="1"/>
          </p:cNvSpPr>
          <p:nvPr>
            <p:ph type="title"/>
          </p:nvPr>
        </p:nvSpPr>
        <p:spPr>
          <a:xfrm>
            <a:off x="1728862" y="88899"/>
            <a:ext cx="9851845" cy="947454"/>
          </a:xfrm>
        </p:spPr>
        <p:txBody>
          <a:bodyPr vert="horz" lIns="121882" tIns="60941" rIns="132081" bIns="60941" rtlCol="0" anchor="ctr">
            <a:normAutofit fontScale="90000"/>
          </a:bodyPr>
          <a:lstStyle/>
          <a:p>
            <a:pPr>
              <a:defRPr/>
            </a:pPr>
            <a:r>
              <a:rPr lang="zh-CN" altLang="en-US" dirty="0">
                <a:sym typeface="Arial" charset="0"/>
              </a:rPr>
              <a:t>解决办法</a:t>
            </a:r>
            <a:r>
              <a:rPr lang="en-US" dirty="0">
                <a:sym typeface="Arial" charset="0"/>
              </a:rPr>
              <a:t>:</a:t>
            </a:r>
            <a:r>
              <a:rPr lang="zh-CN" altLang="en-US" dirty="0">
                <a:sym typeface="Arial" charset="0"/>
              </a:rPr>
              <a:t>先平滑去噪，再求梯度提取边缘</a:t>
            </a:r>
            <a:endParaRPr lang="en-US" dirty="0">
              <a:sym typeface="Arial" charset="0"/>
            </a:endParaRPr>
          </a:p>
        </p:txBody>
      </p:sp>
      <p:pic>
        <p:nvPicPr>
          <p:cNvPr id="32772" name="Picture 4">
            <a:extLst>
              <a:ext uri="{FF2B5EF4-FFF2-40B4-BE49-F238E27FC236}">
                <a16:creationId xmlns:a16="http://schemas.microsoft.com/office/drawing/2014/main" id="{72485501-0704-4ACD-B7D1-806F31544BF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5288" y="1601788"/>
            <a:ext cx="1730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a:extLst>
              <a:ext uri="{FF2B5EF4-FFF2-40B4-BE49-F238E27FC236}">
                <a16:creationId xmlns:a16="http://schemas.microsoft.com/office/drawing/2014/main" id="{8F9BF4B1-5826-44CB-B1DE-F57ACAC51DA7}"/>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5288" y="2840039"/>
            <a:ext cx="1730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5" name="Picture 9">
            <a:extLst>
              <a:ext uri="{FF2B5EF4-FFF2-40B4-BE49-F238E27FC236}">
                <a16:creationId xmlns:a16="http://schemas.microsoft.com/office/drawing/2014/main" id="{BF39B7F0-3662-474A-B7E6-F1BDA1513DD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75" y="914401"/>
            <a:ext cx="6419851"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10">
            <a:extLst>
              <a:ext uri="{FF2B5EF4-FFF2-40B4-BE49-F238E27FC236}">
                <a16:creationId xmlns:a16="http://schemas.microsoft.com/office/drawing/2014/main" id="{E0F51AC1-3BE4-4E45-B6FE-87F2E75F823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75" y="2438400"/>
            <a:ext cx="6419851"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9469" name="Group 13">
            <a:extLst>
              <a:ext uri="{FF2B5EF4-FFF2-40B4-BE49-F238E27FC236}">
                <a16:creationId xmlns:a16="http://schemas.microsoft.com/office/drawing/2014/main" id="{A315EB1A-F5A0-49AB-907B-DDB7CE5CA4F8}"/>
              </a:ext>
            </a:extLst>
          </p:cNvPr>
          <p:cNvGrpSpPr>
            <a:grpSpLocks/>
          </p:cNvGrpSpPr>
          <p:nvPr/>
        </p:nvGrpSpPr>
        <p:grpSpPr bwMode="auto">
          <a:xfrm>
            <a:off x="2092525" y="3676650"/>
            <a:ext cx="7315200" cy="1200150"/>
            <a:chOff x="0" y="0"/>
            <a:chExt cx="4608" cy="756"/>
          </a:xfrm>
        </p:grpSpPr>
        <p:pic>
          <p:nvPicPr>
            <p:cNvPr id="32781" name="Picture 11">
              <a:extLst>
                <a:ext uri="{FF2B5EF4-FFF2-40B4-BE49-F238E27FC236}">
                  <a16:creationId xmlns:a16="http://schemas.microsoft.com/office/drawing/2014/main" id="{32485ADA-1A67-43A1-B2CA-7C33CEC61808}"/>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21"/>
              <a:ext cx="43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82" name="Picture 12">
              <a:extLst>
                <a:ext uri="{FF2B5EF4-FFF2-40B4-BE49-F238E27FC236}">
                  <a16:creationId xmlns:a16="http://schemas.microsoft.com/office/drawing/2014/main" id="{313A64D4-8FF3-4BD5-8E19-0CE3902AD09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 y="0"/>
              <a:ext cx="4044"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9472" name="Group 16">
            <a:extLst>
              <a:ext uri="{FF2B5EF4-FFF2-40B4-BE49-F238E27FC236}">
                <a16:creationId xmlns:a16="http://schemas.microsoft.com/office/drawing/2014/main" id="{320839C8-76E2-47E9-9E8C-58B3DB0A1DE7}"/>
              </a:ext>
            </a:extLst>
          </p:cNvPr>
          <p:cNvGrpSpPr>
            <a:grpSpLocks/>
          </p:cNvGrpSpPr>
          <p:nvPr/>
        </p:nvGrpSpPr>
        <p:grpSpPr bwMode="auto">
          <a:xfrm>
            <a:off x="1536901" y="4876800"/>
            <a:ext cx="7870825" cy="1257300"/>
            <a:chOff x="0" y="0"/>
            <a:chExt cx="4958" cy="792"/>
          </a:xfrm>
        </p:grpSpPr>
        <p:pic>
          <p:nvPicPr>
            <p:cNvPr id="32779" name="Picture 14">
              <a:extLst>
                <a:ext uri="{FF2B5EF4-FFF2-40B4-BE49-F238E27FC236}">
                  <a16:creationId xmlns:a16="http://schemas.microsoft.com/office/drawing/2014/main" id="{6146A4D3-320B-454F-820A-558CD167F7AE}"/>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191"/>
              <a:ext cx="84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80" name="Picture 15">
              <a:extLst>
                <a:ext uri="{FF2B5EF4-FFF2-40B4-BE49-F238E27FC236}">
                  <a16:creationId xmlns:a16="http://schemas.microsoft.com/office/drawing/2014/main" id="{C751E64B-4FDC-4E39-87DE-0336D443ECF3}"/>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 y="0"/>
              <a:ext cx="4044"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extBox 1">
            <a:extLst>
              <a:ext uri="{FF2B5EF4-FFF2-40B4-BE49-F238E27FC236}">
                <a16:creationId xmlns:a16="http://schemas.microsoft.com/office/drawing/2014/main" id="{D23F7EBD-2381-4FD4-A79B-F8EC1FCA4782}"/>
              </a:ext>
            </a:extLst>
          </p:cNvPr>
          <p:cNvSpPr txBox="1"/>
          <p:nvPr/>
        </p:nvSpPr>
        <p:spPr>
          <a:xfrm>
            <a:off x="9304339" y="2754329"/>
            <a:ext cx="1679668" cy="461537"/>
          </a:xfrm>
          <a:prstGeom prst="rect">
            <a:avLst/>
          </a:prstGeom>
          <a:noFill/>
        </p:spPr>
        <p:txBody>
          <a:bodyPr wrap="square" rtlCol="0">
            <a:spAutoFit/>
          </a:bodyPr>
          <a:lstStyle/>
          <a:p>
            <a:r>
              <a:rPr lang="en-US" altLang="zh-CN" sz="2399" dirty="0"/>
              <a:t>Gaussian </a:t>
            </a:r>
            <a:endParaRPr lang="zh-CN" altLang="en-US" sz="2399" dirty="0"/>
          </a:p>
        </p:txBody>
      </p:sp>
      <p:sp>
        <p:nvSpPr>
          <p:cNvPr id="20" name="TextBox 19">
            <a:extLst>
              <a:ext uri="{FF2B5EF4-FFF2-40B4-BE49-F238E27FC236}">
                <a16:creationId xmlns:a16="http://schemas.microsoft.com/office/drawing/2014/main" id="{86AFCA40-36C1-4D1A-B17B-A9D7DD9D6B8F}"/>
              </a:ext>
            </a:extLst>
          </p:cNvPr>
          <p:cNvSpPr txBox="1"/>
          <p:nvPr/>
        </p:nvSpPr>
        <p:spPr>
          <a:xfrm>
            <a:off x="9194571" y="4021827"/>
            <a:ext cx="2211985" cy="461537"/>
          </a:xfrm>
          <a:prstGeom prst="rect">
            <a:avLst/>
          </a:prstGeom>
          <a:noFill/>
        </p:spPr>
        <p:txBody>
          <a:bodyPr wrap="square" rtlCol="0">
            <a:spAutoFit/>
          </a:bodyPr>
          <a:lstStyle/>
          <a:p>
            <a:r>
              <a:rPr lang="en-US" altLang="zh-CN" sz="2399" dirty="0"/>
              <a:t>Gaussian </a:t>
            </a:r>
            <a:r>
              <a:rPr lang="zh-CN" altLang="en-US" sz="2399" dirty="0"/>
              <a:t>平滑</a:t>
            </a:r>
            <a:r>
              <a:rPr lang="en-US" altLang="zh-CN" sz="2399" dirty="0"/>
              <a:t> </a:t>
            </a:r>
            <a:endParaRPr lang="zh-CN" altLang="en-US" sz="2399" dirty="0"/>
          </a:p>
        </p:txBody>
      </p:sp>
      <p:sp>
        <p:nvSpPr>
          <p:cNvPr id="21" name="TextBox 20">
            <a:extLst>
              <a:ext uri="{FF2B5EF4-FFF2-40B4-BE49-F238E27FC236}">
                <a16:creationId xmlns:a16="http://schemas.microsoft.com/office/drawing/2014/main" id="{5A499E54-8C7C-423C-83B1-F344FC8722B8}"/>
              </a:ext>
            </a:extLst>
          </p:cNvPr>
          <p:cNvSpPr txBox="1"/>
          <p:nvPr/>
        </p:nvSpPr>
        <p:spPr>
          <a:xfrm>
            <a:off x="9479712" y="5138773"/>
            <a:ext cx="1679668" cy="461537"/>
          </a:xfrm>
          <a:prstGeom prst="rect">
            <a:avLst/>
          </a:prstGeom>
          <a:noFill/>
        </p:spPr>
        <p:txBody>
          <a:bodyPr wrap="square" rtlCol="0">
            <a:spAutoFit/>
          </a:bodyPr>
          <a:lstStyle/>
          <a:p>
            <a:r>
              <a:rPr lang="zh-CN" altLang="en-US" sz="2399" dirty="0"/>
              <a:t>求梯度</a:t>
            </a:r>
          </a:p>
        </p:txBody>
      </p:sp>
      <p:cxnSp>
        <p:nvCxnSpPr>
          <p:cNvPr id="22" name="Straight Arrow Connector 21">
            <a:extLst>
              <a:ext uri="{FF2B5EF4-FFF2-40B4-BE49-F238E27FC236}">
                <a16:creationId xmlns:a16="http://schemas.microsoft.com/office/drawing/2014/main" id="{6593865F-992F-4E4B-9183-46EB15405B6C}"/>
              </a:ext>
            </a:extLst>
          </p:cNvPr>
          <p:cNvCxnSpPr>
            <a:cxnSpLocks/>
          </p:cNvCxnSpPr>
          <p:nvPr/>
        </p:nvCxnSpPr>
        <p:spPr>
          <a:xfrm flipV="1">
            <a:off x="5040209" y="5300630"/>
            <a:ext cx="1055791" cy="1023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25">
            <a:extLst>
              <a:ext uri="{FF2B5EF4-FFF2-40B4-BE49-F238E27FC236}">
                <a16:creationId xmlns:a16="http://schemas.microsoft.com/office/drawing/2014/main" id="{13DB6B49-AD2E-4749-AB87-94B24CF4EC32}"/>
              </a:ext>
            </a:extLst>
          </p:cNvPr>
          <p:cNvPicPr>
            <a:picLocks noChangeAspect="1"/>
          </p:cNvPicPr>
          <p:nvPr/>
        </p:nvPicPr>
        <p:blipFill rotWithShape="1">
          <a:blip r:embed="rId3"/>
          <a:srcRect t="-1" b="74746"/>
          <a:stretch/>
        </p:blipFill>
        <p:spPr>
          <a:xfrm>
            <a:off x="1881" y="4260560"/>
            <a:ext cx="12188238" cy="2597440"/>
          </a:xfrm>
          <a:prstGeom prst="rect">
            <a:avLst/>
          </a:prstGeom>
        </p:spPr>
      </p:pic>
      <p:pic>
        <p:nvPicPr>
          <p:cNvPr id="33794" name="Picture 2">
            <a:extLst>
              <a:ext uri="{FF2B5EF4-FFF2-40B4-BE49-F238E27FC236}">
                <a16:creationId xmlns:a16="http://schemas.microsoft.com/office/drawing/2014/main" id="{DFFBF162-0BE8-4F2E-A531-14FE4B5BF2D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361" y="2277228"/>
            <a:ext cx="6248054" cy="442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8" name="Picture 6">
            <a:extLst>
              <a:ext uri="{FF2B5EF4-FFF2-40B4-BE49-F238E27FC236}">
                <a16:creationId xmlns:a16="http://schemas.microsoft.com/office/drawing/2014/main" id="{3421C9C1-A655-4699-AA46-08C182AE5342}"/>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1911" y="2965680"/>
            <a:ext cx="173039"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9" name="Picture 7">
            <a:extLst>
              <a:ext uri="{FF2B5EF4-FFF2-40B4-BE49-F238E27FC236}">
                <a16:creationId xmlns:a16="http://schemas.microsoft.com/office/drawing/2014/main" id="{9BF6F8B3-0B99-406F-8374-F3CBE0E43B51}"/>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2387" y="4306639"/>
            <a:ext cx="541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800" name="Picture 8">
            <a:extLst>
              <a:ext uri="{FF2B5EF4-FFF2-40B4-BE49-F238E27FC236}">
                <a16:creationId xmlns:a16="http://schemas.microsoft.com/office/drawing/2014/main" id="{B300BFB0-916B-46F2-B4D5-C4DD6114F3D5}"/>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73561" y="5686885"/>
            <a:ext cx="1341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60322FC9-F873-44A4-9D86-7D60D4330646}"/>
              </a:ext>
            </a:extLst>
          </p:cNvPr>
          <p:cNvSpPr txBox="1"/>
          <p:nvPr/>
        </p:nvSpPr>
        <p:spPr>
          <a:xfrm>
            <a:off x="2832645" y="1876825"/>
            <a:ext cx="6720311" cy="461537"/>
          </a:xfrm>
          <a:prstGeom prst="rect">
            <a:avLst/>
          </a:prstGeom>
          <a:noFill/>
        </p:spPr>
        <p:txBody>
          <a:bodyPr wrap="square" rtlCol="0">
            <a:spAutoFit/>
          </a:bodyPr>
          <a:lstStyle/>
          <a:p>
            <a:pPr marL="380876" indent="-380876">
              <a:buFont typeface="Arial" panose="020B0604020202020204" pitchFamily="34" charset="0"/>
              <a:buChar char="•"/>
            </a:pPr>
            <a:r>
              <a:rPr lang="zh-CN" altLang="en-US" sz="2399" dirty="0"/>
              <a:t>这可以使我们减少一步计算：</a:t>
            </a:r>
          </a:p>
        </p:txBody>
      </p:sp>
      <p:sp>
        <p:nvSpPr>
          <p:cNvPr id="10" name="Rectangle 3">
            <a:extLst>
              <a:ext uri="{FF2B5EF4-FFF2-40B4-BE49-F238E27FC236}">
                <a16:creationId xmlns:a16="http://schemas.microsoft.com/office/drawing/2014/main" id="{A1AD22C7-CAAD-42D2-A39D-CC6FEFC6FF6B}"/>
              </a:ext>
            </a:extLst>
          </p:cNvPr>
          <p:cNvSpPr txBox="1">
            <a:spLocks noChangeArrowheads="1"/>
          </p:cNvSpPr>
          <p:nvPr/>
        </p:nvSpPr>
        <p:spPr>
          <a:xfrm>
            <a:off x="3486443" y="-38893"/>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卷积的微分性质</a:t>
            </a:r>
            <a:endParaRPr lang="en-US" dirty="0"/>
          </a:p>
        </p:txBody>
      </p:sp>
      <p:pic>
        <p:nvPicPr>
          <p:cNvPr id="12" name="Picture 5" descr="Edittex">
            <a:extLst>
              <a:ext uri="{FF2B5EF4-FFF2-40B4-BE49-F238E27FC236}">
                <a16:creationId xmlns:a16="http://schemas.microsoft.com/office/drawing/2014/main" id="{B00468E7-4030-492B-9CD4-9873BE9F91B8}"/>
              </a:ext>
            </a:extLst>
          </p:cNvPr>
          <p:cNvPicPr>
            <a:picLocks noChangeAspect="1" noChangeArrowheads="1"/>
          </p:cNvPicPr>
          <p:nvPr>
            <p:custDataLst>
              <p:tags r:id="rId1"/>
            </p:custDataLst>
          </p:nvPr>
        </p:nvPicPr>
        <p:blipFill>
          <a:blip r:embed="rId8" cstate="print"/>
          <a:srcRect/>
          <a:stretch>
            <a:fillRect/>
          </a:stretch>
        </p:blipFill>
        <p:spPr bwMode="auto">
          <a:xfrm>
            <a:off x="3810001" y="990601"/>
            <a:ext cx="3222625" cy="460375"/>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25">
            <a:extLst>
              <a:ext uri="{FF2B5EF4-FFF2-40B4-BE49-F238E27FC236}">
                <a16:creationId xmlns:a16="http://schemas.microsoft.com/office/drawing/2014/main" id="{3A2A6D39-F8A8-43B7-AF0A-B646E219016B}"/>
              </a:ext>
            </a:extLst>
          </p:cNvPr>
          <p:cNvPicPr>
            <a:picLocks noChangeAspect="1"/>
          </p:cNvPicPr>
          <p:nvPr/>
        </p:nvPicPr>
        <p:blipFill rotWithShape="1">
          <a:blip r:embed="rId2"/>
          <a:srcRect t="-1" b="74746"/>
          <a:stretch/>
        </p:blipFill>
        <p:spPr>
          <a:xfrm>
            <a:off x="1881" y="4260560"/>
            <a:ext cx="12188238" cy="2597440"/>
          </a:xfrm>
          <a:prstGeom prst="rect">
            <a:avLst/>
          </a:prstGeom>
        </p:spPr>
      </p:pic>
      <p:sp>
        <p:nvSpPr>
          <p:cNvPr id="21506" name="Rectangle 2">
            <a:extLst>
              <a:ext uri="{FF2B5EF4-FFF2-40B4-BE49-F238E27FC236}">
                <a16:creationId xmlns:a16="http://schemas.microsoft.com/office/drawing/2014/main" id="{7FF03861-9065-47B4-9CBC-62465F800910}"/>
              </a:ext>
            </a:extLst>
          </p:cNvPr>
          <p:cNvSpPr>
            <a:spLocks noGrp="1" noChangeArrowheads="1"/>
          </p:cNvSpPr>
          <p:nvPr>
            <p:ph type="title"/>
          </p:nvPr>
        </p:nvSpPr>
        <p:spPr>
          <a:xfrm>
            <a:off x="2233498" y="10845"/>
            <a:ext cx="7772400" cy="990600"/>
          </a:xfrm>
        </p:spPr>
        <p:txBody>
          <a:bodyPr vert="horz" lIns="121882" tIns="60941" rIns="132081" bIns="60941" rtlCol="0" anchor="ctr">
            <a:normAutofit/>
          </a:bodyPr>
          <a:lstStyle/>
          <a:p>
            <a:pPr>
              <a:defRPr/>
            </a:pPr>
            <a:r>
              <a:rPr lang="zh-CN" altLang="en-US" dirty="0">
                <a:sym typeface="Arial" charset="0"/>
              </a:rPr>
              <a:t>拉普拉斯高斯</a:t>
            </a:r>
            <a:endParaRPr lang="en-US" dirty="0">
              <a:sym typeface="Arial" charset="0"/>
            </a:endParaRPr>
          </a:p>
        </p:txBody>
      </p:sp>
      <p:sp>
        <p:nvSpPr>
          <p:cNvPr id="21507" name="Rectangle 3">
            <a:extLst>
              <a:ext uri="{FF2B5EF4-FFF2-40B4-BE49-F238E27FC236}">
                <a16:creationId xmlns:a16="http://schemas.microsoft.com/office/drawing/2014/main" id="{961B24E5-5249-4D7D-858F-499DC4934A68}"/>
              </a:ext>
            </a:extLst>
          </p:cNvPr>
          <p:cNvSpPr>
            <a:spLocks noGrp="1" noChangeArrowheads="1"/>
          </p:cNvSpPr>
          <p:nvPr>
            <p:ph type="body" idx="1"/>
          </p:nvPr>
        </p:nvSpPr>
        <p:spPr>
          <a:xfrm>
            <a:off x="2209801" y="1066800"/>
            <a:ext cx="7772400" cy="5791201"/>
          </a:xfrm>
        </p:spPr>
        <p:txBody>
          <a:bodyPr vert="horz" lIns="121882" tIns="60941" rIns="132081" bIns="60941" rtlCol="0">
            <a:normAutofit/>
          </a:bodyPr>
          <a:lstStyle/>
          <a:p>
            <a:pPr marL="382566" indent="-342881">
              <a:defRPr/>
            </a:pPr>
            <a:r>
              <a:rPr lang="zh-CN" altLang="en-US" sz="2399" dirty="0">
                <a:sym typeface="Arial" charset="0"/>
              </a:rPr>
              <a:t>进一步求导</a:t>
            </a:r>
            <a:r>
              <a:rPr lang="en-US" sz="1866" dirty="0">
                <a:sym typeface="Arial" charset="0"/>
              </a:rPr>
              <a:t>  </a:t>
            </a:r>
          </a:p>
        </p:txBody>
      </p:sp>
      <p:pic>
        <p:nvPicPr>
          <p:cNvPr id="34820" name="Picture 4">
            <a:extLst>
              <a:ext uri="{FF2B5EF4-FFF2-40B4-BE49-F238E27FC236}">
                <a16:creationId xmlns:a16="http://schemas.microsoft.com/office/drawing/2014/main" id="{43AFDA41-00C5-4BA8-A49D-8357C5EF3B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6063" y="1447800"/>
            <a:ext cx="5822949" cy="472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1" name="Picture 5">
            <a:extLst>
              <a:ext uri="{FF2B5EF4-FFF2-40B4-BE49-F238E27FC236}">
                <a16:creationId xmlns:a16="http://schemas.microsoft.com/office/drawing/2014/main" id="{95F672E8-C93A-4C9C-A63C-0CB4476372DC}"/>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4323" y="1001445"/>
            <a:ext cx="1482725" cy="53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2" name="Picture 6">
            <a:extLst>
              <a:ext uri="{FF2B5EF4-FFF2-40B4-BE49-F238E27FC236}">
                <a16:creationId xmlns:a16="http://schemas.microsoft.com/office/drawing/2014/main" id="{49C49227-BAFB-4F87-B406-F4108F1F2769}"/>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7500" y="2181225"/>
            <a:ext cx="173039"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3" name="Picture 7">
            <a:extLst>
              <a:ext uri="{FF2B5EF4-FFF2-40B4-BE49-F238E27FC236}">
                <a16:creationId xmlns:a16="http://schemas.microsoft.com/office/drawing/2014/main" id="{DEC87603-CE0A-4CE8-B6B7-BEC662A566F3}"/>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5565" y="3471864"/>
            <a:ext cx="68738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4" name="Picture 8">
            <a:extLst>
              <a:ext uri="{FF2B5EF4-FFF2-40B4-BE49-F238E27FC236}">
                <a16:creationId xmlns:a16="http://schemas.microsoft.com/office/drawing/2014/main" id="{0E71A02D-F38D-4054-BB4A-7918FCB5722F}"/>
              </a:ext>
            </a:extLst>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8689" y="5035552"/>
            <a:ext cx="1482725" cy="53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25" name="Rectangle 9">
            <a:extLst>
              <a:ext uri="{FF2B5EF4-FFF2-40B4-BE49-F238E27FC236}">
                <a16:creationId xmlns:a16="http://schemas.microsoft.com/office/drawing/2014/main" id="{72E8BC77-686D-48FD-8883-B052606908F6}"/>
              </a:ext>
            </a:extLst>
          </p:cNvPr>
          <p:cNvSpPr>
            <a:spLocks/>
          </p:cNvSpPr>
          <p:nvPr/>
        </p:nvSpPr>
        <p:spPr bwMode="auto">
          <a:xfrm>
            <a:off x="5837080" y="3479801"/>
            <a:ext cx="2364108" cy="55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742950" indent="-28575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marL="11430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marL="16002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marL="20574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algn="ctr" eaLnBrk="1" hangingPunct="1"/>
            <a:r>
              <a:rPr lang="en-US" altLang="zh-CN" sz="1799">
                <a:solidFill>
                  <a:schemeClr val="tx1"/>
                </a:solidFill>
                <a:latin typeface="Arial" panose="020B0604020202020204" pitchFamily="34" charset="0"/>
                <a:ea typeface="MS PGothic" panose="020B0600070205080204" pitchFamily="34" charset="-128"/>
                <a:sym typeface="Arial" panose="020B0604020202020204" pitchFamily="34" charset="0"/>
              </a:rPr>
              <a:t>Laplacian of Gaussian</a:t>
            </a:r>
          </a:p>
          <a:p>
            <a:pPr algn="ctr" eaLnBrk="1" hangingPunct="1"/>
            <a:r>
              <a:rPr lang="en-US" altLang="zh-CN" sz="1799">
                <a:solidFill>
                  <a:schemeClr val="tx1"/>
                </a:solidFill>
                <a:latin typeface="Arial" panose="020B0604020202020204" pitchFamily="34" charset="0"/>
                <a:ea typeface="MS PGothic" panose="020B0600070205080204" pitchFamily="34" charset="-128"/>
                <a:sym typeface="Arial" panose="020B0604020202020204" pitchFamily="34" charset="0"/>
              </a:rPr>
              <a:t>operator</a:t>
            </a:r>
          </a:p>
        </p:txBody>
      </p:sp>
      <p:sp>
        <p:nvSpPr>
          <p:cNvPr id="34826" name="Rectangle 10">
            <a:extLst>
              <a:ext uri="{FF2B5EF4-FFF2-40B4-BE49-F238E27FC236}">
                <a16:creationId xmlns:a16="http://schemas.microsoft.com/office/drawing/2014/main" id="{EE6DA776-B9CB-428F-A95A-1C2AEB8F90F9}"/>
              </a:ext>
            </a:extLst>
          </p:cNvPr>
          <p:cNvSpPr>
            <a:spLocks/>
          </p:cNvSpPr>
          <p:nvPr/>
        </p:nvSpPr>
        <p:spPr bwMode="auto">
          <a:xfrm>
            <a:off x="2209801" y="6324600"/>
            <a:ext cx="3098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82588" indent="-3429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742950" indent="-28575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marL="11430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marL="16002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marL="20574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spcBef>
                <a:spcPts val="550"/>
              </a:spcBef>
            </a:pPr>
            <a:r>
              <a:rPr lang="en-US" altLang="zh-CN" sz="2399">
                <a:solidFill>
                  <a:schemeClr val="tx1"/>
                </a:solidFill>
                <a:latin typeface="Arial" panose="020B0604020202020204" pitchFamily="34" charset="0"/>
                <a:ea typeface="MS PGothic" panose="020B0600070205080204" pitchFamily="34" charset="-128"/>
                <a:sym typeface="Arial" panose="020B0604020202020204" pitchFamily="34" charset="0"/>
              </a:rPr>
              <a:t>Where is the edge?  </a:t>
            </a:r>
          </a:p>
        </p:txBody>
      </p:sp>
      <p:sp>
        <p:nvSpPr>
          <p:cNvPr id="21515" name="Rectangle 11">
            <a:extLst>
              <a:ext uri="{FF2B5EF4-FFF2-40B4-BE49-F238E27FC236}">
                <a16:creationId xmlns:a16="http://schemas.microsoft.com/office/drawing/2014/main" id="{67F307F7-027B-4017-885A-138535F06152}"/>
              </a:ext>
            </a:extLst>
          </p:cNvPr>
          <p:cNvSpPr>
            <a:spLocks/>
          </p:cNvSpPr>
          <p:nvPr/>
        </p:nvSpPr>
        <p:spPr bwMode="auto">
          <a:xfrm>
            <a:off x="5302403" y="6281885"/>
            <a:ext cx="4597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82588" indent="-3429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742950" indent="-28575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marL="11430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marL="16002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marL="2057400" indent="-228600" eaLnBrk="0" hangingPunct="0">
              <a:defRPr sz="24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25146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29718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34290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3886200" indent="-228600" eaLnBrk="0" fontAlgn="base" hangingPunct="0">
              <a:spcBef>
                <a:spcPct val="0"/>
              </a:spcBef>
              <a:spcAft>
                <a:spcPct val="0"/>
              </a:spcAft>
              <a:defRPr sz="24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spcBef>
                <a:spcPts val="550"/>
              </a:spcBef>
            </a:pPr>
            <a:r>
              <a:rPr lang="zh-CN" altLang="en-US" sz="2399" dirty="0">
                <a:solidFill>
                  <a:schemeClr val="tx1"/>
                </a:solidFill>
                <a:latin typeface="+mn-ea"/>
                <a:ea typeface="+mn-ea"/>
                <a:sym typeface="Arial" panose="020B0604020202020204" pitchFamily="34" charset="0"/>
              </a:rPr>
              <a:t>零点</a:t>
            </a:r>
            <a:endParaRPr lang="en-US" altLang="zh-CN" sz="2399" dirty="0">
              <a:solidFill>
                <a:schemeClr val="tx1"/>
              </a:solidFill>
              <a:latin typeface="+mn-ea"/>
              <a:ea typeface="+mn-ea"/>
              <a:sym typeface="Arial" panose="020B0604020202020204" pitchFamily="34" charset="0"/>
            </a:endParaRPr>
          </a:p>
        </p:txBody>
      </p:sp>
      <p:cxnSp>
        <p:nvCxnSpPr>
          <p:cNvPr id="14" name="Straight Arrow Connector 13">
            <a:extLst>
              <a:ext uri="{FF2B5EF4-FFF2-40B4-BE49-F238E27FC236}">
                <a16:creationId xmlns:a16="http://schemas.microsoft.com/office/drawing/2014/main" id="{076D534C-39EB-41BF-8027-791C526EC932}"/>
              </a:ext>
            </a:extLst>
          </p:cNvPr>
          <p:cNvCxnSpPr>
            <a:cxnSpLocks/>
          </p:cNvCxnSpPr>
          <p:nvPr/>
        </p:nvCxnSpPr>
        <p:spPr>
          <a:xfrm flipV="1">
            <a:off x="5830706" y="5410202"/>
            <a:ext cx="1129124" cy="9143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E5BB11-B674-424D-ADA3-A7A293224AAE}"/>
              </a:ext>
            </a:extLst>
          </p:cNvPr>
          <p:cNvSpPr txBox="1"/>
          <p:nvPr/>
        </p:nvSpPr>
        <p:spPr>
          <a:xfrm>
            <a:off x="4318782" y="436098"/>
            <a:ext cx="5978769" cy="707886"/>
          </a:xfrm>
          <a:prstGeom prst="rect">
            <a:avLst/>
          </a:prstGeom>
          <a:noFill/>
        </p:spPr>
        <p:txBody>
          <a:bodyPr wrap="square" rtlCol="0">
            <a:spAutoFit/>
          </a:bodyPr>
          <a:lstStyle/>
          <a:p>
            <a:r>
              <a:rPr lang="en-US" altLang="zh-CN" sz="4000" dirty="0"/>
              <a:t>Canny</a:t>
            </a:r>
            <a:r>
              <a:rPr lang="zh-CN" altLang="en-US" sz="4000" dirty="0"/>
              <a:t>边缘检测器</a:t>
            </a:r>
          </a:p>
        </p:txBody>
      </p:sp>
      <p:pic>
        <p:nvPicPr>
          <p:cNvPr id="4" name="Picture 5" descr="lena">
            <a:extLst>
              <a:ext uri="{FF2B5EF4-FFF2-40B4-BE49-F238E27FC236}">
                <a16:creationId xmlns:a16="http://schemas.microsoft.com/office/drawing/2014/main" id="{A02A14FC-FBF6-4784-9B97-BAB7D84BAC49}"/>
              </a:ext>
            </a:extLst>
          </p:cNvPr>
          <p:cNvPicPr>
            <a:picLocks noChangeAspect="1" noChangeArrowheads="1"/>
          </p:cNvPicPr>
          <p:nvPr/>
        </p:nvPicPr>
        <p:blipFill>
          <a:blip r:embed="rId3" cstate="print"/>
          <a:srcRect/>
          <a:stretch>
            <a:fillRect/>
          </a:stretch>
        </p:blipFill>
        <p:spPr bwMode="auto">
          <a:xfrm>
            <a:off x="7308166" y="1447897"/>
            <a:ext cx="4387850" cy="4387850"/>
          </a:xfrm>
          <a:prstGeom prst="rect">
            <a:avLst/>
          </a:prstGeom>
          <a:noFill/>
          <a:ln w="9525">
            <a:noFill/>
            <a:miter lim="800000"/>
            <a:headEnd/>
            <a:tailEnd/>
          </a:ln>
        </p:spPr>
      </p:pic>
      <p:sp>
        <p:nvSpPr>
          <p:cNvPr id="5" name="文本框 4">
            <a:extLst>
              <a:ext uri="{FF2B5EF4-FFF2-40B4-BE49-F238E27FC236}">
                <a16:creationId xmlns:a16="http://schemas.microsoft.com/office/drawing/2014/main" id="{403F463B-13EC-4BC2-BD24-BD4B1736CE72}"/>
              </a:ext>
            </a:extLst>
          </p:cNvPr>
          <p:cNvSpPr txBox="1"/>
          <p:nvPr/>
        </p:nvSpPr>
        <p:spPr>
          <a:xfrm>
            <a:off x="8431872" y="6139660"/>
            <a:ext cx="4496337" cy="369332"/>
          </a:xfrm>
          <a:prstGeom prst="rect">
            <a:avLst/>
          </a:prstGeom>
          <a:noFill/>
        </p:spPr>
        <p:txBody>
          <a:bodyPr wrap="square" rtlCol="0">
            <a:spAutoFit/>
          </a:bodyPr>
          <a:lstStyle/>
          <a:p>
            <a:r>
              <a:rPr lang="zh-CN" altLang="en-US" dirty="0"/>
              <a:t>原始图像 （</a:t>
            </a:r>
            <a:r>
              <a:rPr lang="en-US" altLang="zh-CN" dirty="0"/>
              <a:t>Lena</a:t>
            </a:r>
            <a:r>
              <a:rPr lang="zh-CN" altLang="en-US" dirty="0"/>
              <a:t>）</a:t>
            </a:r>
          </a:p>
        </p:txBody>
      </p:sp>
      <p:sp>
        <p:nvSpPr>
          <p:cNvPr id="6" name="文本框 5">
            <a:extLst>
              <a:ext uri="{FF2B5EF4-FFF2-40B4-BE49-F238E27FC236}">
                <a16:creationId xmlns:a16="http://schemas.microsoft.com/office/drawing/2014/main" id="{E7F59200-2DB5-453E-BACB-FA2753D70E0A}"/>
              </a:ext>
            </a:extLst>
          </p:cNvPr>
          <p:cNvSpPr txBox="1"/>
          <p:nvPr/>
        </p:nvSpPr>
        <p:spPr>
          <a:xfrm>
            <a:off x="835895" y="2675140"/>
            <a:ext cx="5848468" cy="3785652"/>
          </a:xfrm>
          <a:prstGeom prst="rect">
            <a:avLst/>
          </a:prstGeom>
          <a:noFill/>
        </p:spPr>
        <p:txBody>
          <a:bodyPr wrap="square" rtlCol="0">
            <a:spAutoFit/>
          </a:bodyPr>
          <a:lstStyle/>
          <a:p>
            <a:pPr marL="457200" indent="-457200">
              <a:buFont typeface="+mj-lt"/>
              <a:buAutoNum type="arabicPeriod"/>
            </a:pPr>
            <a:r>
              <a:rPr lang="zh-CN" altLang="en-US" sz="2000" dirty="0"/>
              <a:t>用高斯滤波器图像降噪</a:t>
            </a:r>
            <a:endParaRPr lang="en-US" altLang="zh-CN" sz="2000" dirty="0"/>
          </a:p>
          <a:p>
            <a:pPr marL="457200" indent="-457200">
              <a:buFont typeface="+mj-lt"/>
              <a:buAutoNum type="arabicPeriod"/>
            </a:pPr>
            <a:r>
              <a:rPr lang="zh-CN" altLang="en-US" sz="2000" dirty="0"/>
              <a:t>计算图像梯度</a:t>
            </a:r>
            <a:endParaRPr lang="en-US" altLang="zh-CN" sz="2000" dirty="0"/>
          </a:p>
          <a:p>
            <a:pPr marL="457200" indent="-457200">
              <a:buFont typeface="+mj-lt"/>
              <a:buAutoNum type="arabicPeriod"/>
            </a:pPr>
            <a:r>
              <a:rPr lang="zh-CN" altLang="en-US" sz="2000" dirty="0"/>
              <a:t>非极大值抑制</a:t>
            </a:r>
            <a:endParaRPr lang="en-US" altLang="zh-CN" sz="2000" dirty="0"/>
          </a:p>
          <a:p>
            <a:pPr marL="914400" lvl="1" indent="-457200">
              <a:buFont typeface="Arial" panose="020B0604020202020204" pitchFamily="34" charset="0"/>
              <a:buChar char="•"/>
            </a:pPr>
            <a:r>
              <a:rPr lang="zh-CN" altLang="en-US" sz="2000" dirty="0"/>
              <a:t>将多像素宽的边缘减少至一个像素宽度。</a:t>
            </a:r>
            <a:endParaRPr lang="en-US" altLang="zh-CN" sz="2000" dirty="0"/>
          </a:p>
          <a:p>
            <a:pPr marL="914400" lvl="1" indent="-457200">
              <a:buFont typeface="Arial" panose="020B0604020202020204" pitchFamily="34" charset="0"/>
              <a:buChar char="•"/>
            </a:pPr>
            <a:r>
              <a:rPr lang="zh-CN" altLang="en-US" sz="2000" dirty="0"/>
              <a:t>规则：如果一个像素点属于边缘，那么这个像素点梯度方向上的梯度值是最大的。</a:t>
            </a:r>
            <a:endParaRPr lang="en-US" altLang="zh-CN" sz="2000" dirty="0"/>
          </a:p>
          <a:p>
            <a:pPr marL="457200" indent="-457200">
              <a:buFont typeface="+mj-lt"/>
              <a:buAutoNum type="arabicPeriod"/>
            </a:pPr>
            <a:r>
              <a:rPr lang="zh-CN" altLang="en-US" sz="2000" dirty="0"/>
              <a:t>阈值筛选</a:t>
            </a:r>
            <a:endParaRPr lang="en-US" altLang="zh-CN" sz="2000" dirty="0"/>
          </a:p>
          <a:p>
            <a:pPr marL="914400" lvl="1" indent="-457200">
              <a:buFont typeface="Arial" panose="020B0604020202020204" pitchFamily="34" charset="0"/>
              <a:buChar char="•"/>
            </a:pPr>
            <a:r>
              <a:rPr lang="zh-CN" altLang="en-US" sz="2000" dirty="0"/>
              <a:t>使用上下两个阈值来筛选。</a:t>
            </a:r>
            <a:endParaRPr lang="en-US" altLang="zh-CN" sz="2000" dirty="0"/>
          </a:p>
          <a:p>
            <a:pPr marL="914400" lvl="1" indent="-457200">
              <a:buFont typeface="Arial" panose="020B0604020202020204" pitchFamily="34" charset="0"/>
              <a:buChar char="•"/>
            </a:pPr>
            <a:r>
              <a:rPr lang="zh-CN" altLang="en-US" sz="2000" dirty="0"/>
              <a:t>大于上阈值的认为是边缘点，小于下阈值的认为非边缘，在两个阈值之间的，如果与确定为边缘点相邻接，认为是边缘点，否则剔除掉。</a:t>
            </a:r>
            <a:endParaRPr lang="en-US" altLang="zh-CN" sz="2000" dirty="0"/>
          </a:p>
        </p:txBody>
      </p:sp>
      <p:sp>
        <p:nvSpPr>
          <p:cNvPr id="3" name="文本框 2">
            <a:extLst>
              <a:ext uri="{FF2B5EF4-FFF2-40B4-BE49-F238E27FC236}">
                <a16:creationId xmlns:a16="http://schemas.microsoft.com/office/drawing/2014/main" id="{9A047E1B-D8D0-4BBE-B76C-AA3EAFC74F10}"/>
              </a:ext>
            </a:extLst>
          </p:cNvPr>
          <p:cNvSpPr txBox="1"/>
          <p:nvPr/>
        </p:nvSpPr>
        <p:spPr>
          <a:xfrm>
            <a:off x="840295" y="1447897"/>
            <a:ext cx="3722652" cy="923330"/>
          </a:xfrm>
          <a:prstGeom prst="rect">
            <a:avLst/>
          </a:prstGeom>
          <a:noFill/>
        </p:spPr>
        <p:txBody>
          <a:bodyPr wrap="square" rtlCol="0">
            <a:spAutoFit/>
          </a:bodyPr>
          <a:lstStyle/>
          <a:p>
            <a:r>
              <a:rPr lang="zh-CN" altLang="en-US" dirty="0"/>
              <a:t>图象边缘检测必须满足两个条件：一、能有效地抑制噪声；</a:t>
            </a:r>
            <a:endParaRPr lang="en-US" altLang="zh-CN" dirty="0"/>
          </a:p>
          <a:p>
            <a:r>
              <a:rPr lang="zh-CN" altLang="en-US" dirty="0"/>
              <a:t>二、必须尽量精确确定边缘的位置。</a:t>
            </a:r>
          </a:p>
        </p:txBody>
      </p:sp>
    </p:spTree>
    <p:extLst>
      <p:ext uri="{BB962C8B-B14F-4D97-AF65-F5344CB8AC3E}">
        <p14:creationId xmlns:p14="http://schemas.microsoft.com/office/powerpoint/2010/main" val="38106477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5" descr="canny3"/>
          <p:cNvPicPr>
            <a:picLocks noChangeAspect="1" noChangeArrowheads="1"/>
          </p:cNvPicPr>
          <p:nvPr/>
        </p:nvPicPr>
        <p:blipFill>
          <a:blip r:embed="rId4" cstate="print"/>
          <a:srcRect/>
          <a:stretch>
            <a:fillRect/>
          </a:stretch>
        </p:blipFill>
        <p:spPr bwMode="auto">
          <a:xfrm>
            <a:off x="4432495" y="1273667"/>
            <a:ext cx="4387850" cy="4387850"/>
          </a:xfrm>
          <a:prstGeom prst="rect">
            <a:avLst/>
          </a:prstGeom>
          <a:noFill/>
          <a:ln w="9525">
            <a:noFill/>
            <a:miter lim="800000"/>
            <a:headEnd/>
            <a:tailEnd/>
          </a:ln>
        </p:spPr>
      </p:pic>
      <p:sp>
        <p:nvSpPr>
          <p:cNvPr id="75780" name="Rectangle 9"/>
          <p:cNvSpPr>
            <a:spLocks noChangeArrowheads="1"/>
          </p:cNvSpPr>
          <p:nvPr/>
        </p:nvSpPr>
        <p:spPr bwMode="auto">
          <a:xfrm>
            <a:off x="150678" y="3467592"/>
            <a:ext cx="3929284" cy="609600"/>
          </a:xfrm>
          <a:prstGeom prst="rect">
            <a:avLst/>
          </a:prstGeom>
          <a:noFill/>
          <a:ln w="9525">
            <a:noFill/>
            <a:miter lim="800000"/>
            <a:headEnd/>
            <a:tailEnd/>
          </a:ln>
        </p:spPr>
        <p:txBody>
          <a:bodyPr/>
          <a:lstStyle/>
          <a:p>
            <a:pPr marL="342900" indent="-342900" algn="ctr" eaLnBrk="0" hangingPunct="0">
              <a:spcBef>
                <a:spcPct val="20000"/>
              </a:spcBef>
            </a:pPr>
            <a:r>
              <a:rPr lang="zh-CN" altLang="en-US" dirty="0"/>
              <a:t>使用高斯对原图像进行滤波去噪后，算出梯度响应后归一化。</a:t>
            </a:r>
            <a:endParaRPr lang="en-US" dirty="0"/>
          </a:p>
        </p:txBody>
      </p:sp>
      <p:sp>
        <p:nvSpPr>
          <p:cNvPr id="5" name="文本框 4">
            <a:extLst>
              <a:ext uri="{FF2B5EF4-FFF2-40B4-BE49-F238E27FC236}">
                <a16:creationId xmlns:a16="http://schemas.microsoft.com/office/drawing/2014/main" id="{561633AA-A841-486A-BC86-91C4BB9C0023}"/>
              </a:ext>
            </a:extLst>
          </p:cNvPr>
          <p:cNvSpPr txBox="1"/>
          <p:nvPr/>
        </p:nvSpPr>
        <p:spPr>
          <a:xfrm>
            <a:off x="4318782" y="436098"/>
            <a:ext cx="5978769" cy="707886"/>
          </a:xfrm>
          <a:prstGeom prst="rect">
            <a:avLst/>
          </a:prstGeom>
          <a:noFill/>
        </p:spPr>
        <p:txBody>
          <a:bodyPr wrap="square" rtlCol="0">
            <a:spAutoFit/>
          </a:bodyPr>
          <a:lstStyle/>
          <a:p>
            <a:r>
              <a:rPr lang="en-US" altLang="zh-CN" sz="4000" dirty="0"/>
              <a:t>Canny</a:t>
            </a:r>
            <a:r>
              <a:rPr lang="zh-CN" altLang="en-US" sz="4000" dirty="0"/>
              <a:t>边缘检测器</a:t>
            </a:r>
          </a:p>
        </p:txBody>
      </p:sp>
      <p:pic>
        <p:nvPicPr>
          <p:cNvPr id="6" name="Picture 30" descr="Edittex">
            <a:extLst>
              <a:ext uri="{FF2B5EF4-FFF2-40B4-BE49-F238E27FC236}">
                <a16:creationId xmlns:a16="http://schemas.microsoft.com/office/drawing/2014/main" id="{07B66563-CFBF-4283-ADCE-E380E4950F0E}"/>
              </a:ext>
            </a:extLst>
          </p:cNvPr>
          <p:cNvPicPr>
            <a:picLocks noChangeAspect="1" noChangeArrowheads="1"/>
          </p:cNvPicPr>
          <p:nvPr>
            <p:custDataLst>
              <p:tags r:id="rId1"/>
            </p:custDataLst>
          </p:nvPr>
        </p:nvPicPr>
        <p:blipFill>
          <a:blip r:embed="rId5" cstate="print"/>
          <a:srcRect/>
          <a:stretch>
            <a:fillRect/>
          </a:stretch>
        </p:blipFill>
        <p:spPr bwMode="auto">
          <a:xfrm>
            <a:off x="261120" y="2242736"/>
            <a:ext cx="3708400" cy="668338"/>
          </a:xfrm>
          <a:prstGeom prst="rect">
            <a:avLst/>
          </a:prstGeom>
          <a:noFill/>
          <a:ln w="9525">
            <a:noFill/>
            <a:miter lim="800000"/>
            <a:headEnd/>
            <a:tailEnd/>
          </a:ln>
        </p:spPr>
      </p:pic>
      <p:sp>
        <p:nvSpPr>
          <p:cNvPr id="2" name="文本框 1">
            <a:extLst>
              <a:ext uri="{FF2B5EF4-FFF2-40B4-BE49-F238E27FC236}">
                <a16:creationId xmlns:a16="http://schemas.microsoft.com/office/drawing/2014/main" id="{8A6FF90C-F7B0-4841-95D3-11B7905D86A3}"/>
              </a:ext>
            </a:extLst>
          </p:cNvPr>
          <p:cNvSpPr txBox="1"/>
          <p:nvPr/>
        </p:nvSpPr>
        <p:spPr>
          <a:xfrm>
            <a:off x="9093197" y="2242736"/>
            <a:ext cx="2706986" cy="2862322"/>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dirty="0"/>
              <a:t>这一步得到的梯度图像存在边缘粗宽、弱边缘干扰等众多问题。</a:t>
            </a:r>
            <a:endParaRPr lang="en-US" altLang="zh-CN" dirty="0"/>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zh-CN" altLang="en-US" dirty="0"/>
              <a:t>使用非极大值抑制来寻找像素点局部最大值，将非极大值所对应的灰度值置</a:t>
            </a:r>
            <a:r>
              <a:rPr lang="en-US" altLang="zh-CN" dirty="0"/>
              <a:t>0</a:t>
            </a:r>
            <a:r>
              <a:rPr lang="zh-CN" altLang="en-US" dirty="0"/>
              <a:t>，这样可以剔除一大部分非边缘的像素点。</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9B7B2A-F153-4B26-8CDA-5F056C30DF24}"/>
              </a:ext>
            </a:extLst>
          </p:cNvPr>
          <p:cNvSpPr txBox="1"/>
          <p:nvPr/>
        </p:nvSpPr>
        <p:spPr>
          <a:xfrm>
            <a:off x="4102308" y="31250"/>
            <a:ext cx="3317823" cy="707886"/>
          </a:xfrm>
          <a:prstGeom prst="rect">
            <a:avLst/>
          </a:prstGeom>
          <a:noFill/>
        </p:spPr>
        <p:txBody>
          <a:bodyPr wrap="square" rtlCol="0">
            <a:spAutoFit/>
          </a:bodyPr>
          <a:lstStyle/>
          <a:p>
            <a:r>
              <a:rPr lang="zh-CN" altLang="en-US" sz="4000" dirty="0">
                <a:latin typeface="+mj-ea"/>
                <a:ea typeface="+mj-ea"/>
              </a:rPr>
              <a:t>图像滤波器</a:t>
            </a:r>
          </a:p>
        </p:txBody>
      </p:sp>
      <p:pic>
        <p:nvPicPr>
          <p:cNvPr id="3" name="Picture 2">
            <a:extLst>
              <a:ext uri="{FF2B5EF4-FFF2-40B4-BE49-F238E27FC236}">
                <a16:creationId xmlns:a16="http://schemas.microsoft.com/office/drawing/2014/main" id="{1D5CD1ED-0B0A-4EFA-82D3-236D41BA8C88}"/>
              </a:ext>
            </a:extLst>
          </p:cNvPr>
          <p:cNvPicPr>
            <a:picLocks noChangeAspect="1" noChangeArrowheads="1"/>
          </p:cNvPicPr>
          <p:nvPr/>
        </p:nvPicPr>
        <p:blipFill>
          <a:blip r:embed="rId3" cstate="print"/>
          <a:srcRect r="50742" b="16512"/>
          <a:stretch>
            <a:fillRect/>
          </a:stretch>
        </p:blipFill>
        <p:spPr bwMode="auto">
          <a:xfrm>
            <a:off x="284814" y="474602"/>
            <a:ext cx="2971798" cy="2813304"/>
          </a:xfrm>
          <a:prstGeom prst="rect">
            <a:avLst/>
          </a:prstGeom>
          <a:noFill/>
          <a:ln w="9525">
            <a:noFill/>
            <a:miter lim="800000"/>
            <a:headEnd/>
            <a:tailEnd/>
          </a:ln>
        </p:spPr>
      </p:pic>
      <p:pic>
        <p:nvPicPr>
          <p:cNvPr id="4" name="Picture 2">
            <a:extLst>
              <a:ext uri="{FF2B5EF4-FFF2-40B4-BE49-F238E27FC236}">
                <a16:creationId xmlns:a16="http://schemas.microsoft.com/office/drawing/2014/main" id="{65CBCD89-03D9-4562-A9D1-362EDEE05151}"/>
              </a:ext>
            </a:extLst>
          </p:cNvPr>
          <p:cNvPicPr>
            <a:picLocks noChangeAspect="1" noChangeArrowheads="1"/>
          </p:cNvPicPr>
          <p:nvPr/>
        </p:nvPicPr>
        <p:blipFill>
          <a:blip r:embed="rId3" cstate="print"/>
          <a:srcRect l="51228" b="13190"/>
          <a:stretch>
            <a:fillRect/>
          </a:stretch>
        </p:blipFill>
        <p:spPr bwMode="auto">
          <a:xfrm>
            <a:off x="575871" y="3287906"/>
            <a:ext cx="2971800" cy="2954398"/>
          </a:xfrm>
          <a:prstGeom prst="rect">
            <a:avLst/>
          </a:prstGeom>
          <a:noFill/>
          <a:ln w="9525">
            <a:noFill/>
            <a:miter lim="800000"/>
            <a:headEnd/>
            <a:tailEnd/>
          </a:ln>
        </p:spPr>
      </p:pic>
      <p:pic>
        <p:nvPicPr>
          <p:cNvPr id="5" name="Picture 5" descr="lena">
            <a:extLst>
              <a:ext uri="{FF2B5EF4-FFF2-40B4-BE49-F238E27FC236}">
                <a16:creationId xmlns:a16="http://schemas.microsoft.com/office/drawing/2014/main" id="{D4833762-BCA7-4633-B572-1E64A7E669E0}"/>
              </a:ext>
            </a:extLst>
          </p:cNvPr>
          <p:cNvPicPr>
            <a:picLocks noChangeAspect="1" noChangeArrowheads="1"/>
          </p:cNvPicPr>
          <p:nvPr/>
        </p:nvPicPr>
        <p:blipFill>
          <a:blip r:embed="rId4" cstate="print"/>
          <a:srcRect/>
          <a:stretch>
            <a:fillRect/>
          </a:stretch>
        </p:blipFill>
        <p:spPr bwMode="auto">
          <a:xfrm>
            <a:off x="4102308" y="773306"/>
            <a:ext cx="2514600" cy="2514600"/>
          </a:xfrm>
          <a:prstGeom prst="rect">
            <a:avLst/>
          </a:prstGeom>
          <a:noFill/>
          <a:ln w="9525">
            <a:noFill/>
            <a:miter lim="800000"/>
            <a:headEnd/>
            <a:tailEnd/>
          </a:ln>
        </p:spPr>
      </p:pic>
      <p:pic>
        <p:nvPicPr>
          <p:cNvPr id="6" name="Picture 7" descr="canny3">
            <a:extLst>
              <a:ext uri="{FF2B5EF4-FFF2-40B4-BE49-F238E27FC236}">
                <a16:creationId xmlns:a16="http://schemas.microsoft.com/office/drawing/2014/main" id="{587193D7-CF4A-4BC4-A482-3D2CF346B54F}"/>
              </a:ext>
            </a:extLst>
          </p:cNvPr>
          <p:cNvPicPr>
            <a:picLocks noChangeAspect="1" noChangeArrowheads="1"/>
          </p:cNvPicPr>
          <p:nvPr/>
        </p:nvPicPr>
        <p:blipFill>
          <a:blip r:embed="rId5" cstate="print"/>
          <a:srcRect/>
          <a:stretch>
            <a:fillRect/>
          </a:stretch>
        </p:blipFill>
        <p:spPr bwMode="auto">
          <a:xfrm>
            <a:off x="4102308" y="3570095"/>
            <a:ext cx="2514600" cy="2514600"/>
          </a:xfrm>
          <a:prstGeom prst="rect">
            <a:avLst/>
          </a:prstGeom>
          <a:noFill/>
          <a:ln w="9525">
            <a:noFill/>
            <a:miter lim="800000"/>
            <a:headEnd/>
            <a:tailEnd/>
          </a:ln>
        </p:spPr>
      </p:pic>
      <p:sp>
        <p:nvSpPr>
          <p:cNvPr id="7" name="文本框 6">
            <a:extLst>
              <a:ext uri="{FF2B5EF4-FFF2-40B4-BE49-F238E27FC236}">
                <a16:creationId xmlns:a16="http://schemas.microsoft.com/office/drawing/2014/main" id="{7E73FBBD-341B-4BF9-B455-C955D88656F5}"/>
              </a:ext>
            </a:extLst>
          </p:cNvPr>
          <p:cNvSpPr txBox="1"/>
          <p:nvPr/>
        </p:nvSpPr>
        <p:spPr>
          <a:xfrm>
            <a:off x="866930" y="6383398"/>
            <a:ext cx="1807565" cy="369332"/>
          </a:xfrm>
          <a:prstGeom prst="rect">
            <a:avLst/>
          </a:prstGeom>
          <a:noFill/>
        </p:spPr>
        <p:txBody>
          <a:bodyPr wrap="square" rtlCol="0">
            <a:spAutoFit/>
          </a:bodyPr>
          <a:lstStyle/>
          <a:p>
            <a:r>
              <a:rPr lang="zh-CN" altLang="en-US" dirty="0"/>
              <a:t>平滑</a:t>
            </a:r>
            <a:r>
              <a:rPr lang="en-US" altLang="zh-CN" dirty="0"/>
              <a:t>/</a:t>
            </a:r>
            <a:r>
              <a:rPr lang="zh-CN" altLang="en-US" dirty="0"/>
              <a:t>锐化图像</a:t>
            </a:r>
          </a:p>
        </p:txBody>
      </p:sp>
      <p:sp>
        <p:nvSpPr>
          <p:cNvPr id="9" name="文本框 8">
            <a:extLst>
              <a:ext uri="{FF2B5EF4-FFF2-40B4-BE49-F238E27FC236}">
                <a16:creationId xmlns:a16="http://schemas.microsoft.com/office/drawing/2014/main" id="{550545B3-9413-410B-B0CF-196150D7748E}"/>
              </a:ext>
            </a:extLst>
          </p:cNvPr>
          <p:cNvSpPr txBox="1"/>
          <p:nvPr/>
        </p:nvSpPr>
        <p:spPr>
          <a:xfrm>
            <a:off x="4761874" y="6383398"/>
            <a:ext cx="1195467" cy="369332"/>
          </a:xfrm>
          <a:prstGeom prst="rect">
            <a:avLst/>
          </a:prstGeom>
          <a:noFill/>
        </p:spPr>
        <p:txBody>
          <a:bodyPr wrap="square" rtlCol="0">
            <a:spAutoFit/>
          </a:bodyPr>
          <a:lstStyle/>
          <a:p>
            <a:r>
              <a:rPr lang="zh-CN" altLang="en-US" dirty="0"/>
              <a:t>边缘检测</a:t>
            </a:r>
          </a:p>
        </p:txBody>
      </p:sp>
      <p:pic>
        <p:nvPicPr>
          <p:cNvPr id="10" name="Picture 5" descr="lena">
            <a:extLst>
              <a:ext uri="{FF2B5EF4-FFF2-40B4-BE49-F238E27FC236}">
                <a16:creationId xmlns:a16="http://schemas.microsoft.com/office/drawing/2014/main" id="{326C695C-6DF7-4FBB-9726-7DFF81DCFE34}"/>
              </a:ext>
            </a:extLst>
          </p:cNvPr>
          <p:cNvPicPr>
            <a:picLocks noChangeAspect="1" noChangeArrowheads="1"/>
          </p:cNvPicPr>
          <p:nvPr/>
        </p:nvPicPr>
        <p:blipFill>
          <a:blip r:embed="rId4" cstate="print"/>
          <a:srcRect/>
          <a:stretch>
            <a:fillRect/>
          </a:stretch>
        </p:blipFill>
        <p:spPr bwMode="auto">
          <a:xfrm>
            <a:off x="7462604" y="739136"/>
            <a:ext cx="2514600" cy="2514600"/>
          </a:xfrm>
          <a:prstGeom prst="rect">
            <a:avLst/>
          </a:prstGeom>
          <a:noFill/>
          <a:ln w="9525">
            <a:noFill/>
            <a:miter lim="800000"/>
            <a:headEnd/>
            <a:tailEnd/>
          </a:ln>
        </p:spPr>
      </p:pic>
      <p:pic>
        <p:nvPicPr>
          <p:cNvPr id="12" name="图片 11">
            <a:extLst>
              <a:ext uri="{FF2B5EF4-FFF2-40B4-BE49-F238E27FC236}">
                <a16:creationId xmlns:a16="http://schemas.microsoft.com/office/drawing/2014/main" id="{64142A63-0839-4F06-9885-E342CBF798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6057" y="1678904"/>
            <a:ext cx="690370" cy="404700"/>
          </a:xfrm>
          <a:prstGeom prst="rect">
            <a:avLst/>
          </a:prstGeom>
        </p:spPr>
      </p:pic>
      <p:pic>
        <p:nvPicPr>
          <p:cNvPr id="16" name="图片 15">
            <a:extLst>
              <a:ext uri="{FF2B5EF4-FFF2-40B4-BE49-F238E27FC236}">
                <a16:creationId xmlns:a16="http://schemas.microsoft.com/office/drawing/2014/main" id="{2D9EC39D-0CB5-4818-AB45-AB2EF7C16A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9395" y="3570095"/>
            <a:ext cx="2515617" cy="2506088"/>
          </a:xfrm>
          <a:prstGeom prst="rect">
            <a:avLst/>
          </a:prstGeom>
        </p:spPr>
      </p:pic>
      <p:sp>
        <p:nvSpPr>
          <p:cNvPr id="17" name="文本框 16">
            <a:extLst>
              <a:ext uri="{FF2B5EF4-FFF2-40B4-BE49-F238E27FC236}">
                <a16:creationId xmlns:a16="http://schemas.microsoft.com/office/drawing/2014/main" id="{042F8947-0CA7-4083-BB10-6198BBCCBF09}"/>
              </a:ext>
            </a:extLst>
          </p:cNvPr>
          <p:cNvSpPr txBox="1"/>
          <p:nvPr/>
        </p:nvSpPr>
        <p:spPr>
          <a:xfrm>
            <a:off x="9379469" y="6375903"/>
            <a:ext cx="1195467" cy="369332"/>
          </a:xfrm>
          <a:prstGeom prst="rect">
            <a:avLst/>
          </a:prstGeom>
          <a:noFill/>
        </p:spPr>
        <p:txBody>
          <a:bodyPr wrap="square" rtlCol="0">
            <a:spAutoFit/>
          </a:bodyPr>
          <a:lstStyle/>
          <a:p>
            <a:r>
              <a:rPr lang="zh-CN" altLang="en-US" dirty="0"/>
              <a:t>模板匹配</a:t>
            </a:r>
          </a:p>
        </p:txBody>
      </p:sp>
    </p:spTree>
    <p:extLst>
      <p:ext uri="{BB962C8B-B14F-4D97-AF65-F5344CB8AC3E}">
        <p14:creationId xmlns:p14="http://schemas.microsoft.com/office/powerpoint/2010/main" val="11937322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3708009" y="0"/>
            <a:ext cx="10515600" cy="1325563"/>
          </a:xfrm>
        </p:spPr>
        <p:txBody>
          <a:bodyPr/>
          <a:lstStyle/>
          <a:p>
            <a:r>
              <a:rPr lang="zh-CN" altLang="en-US" dirty="0"/>
              <a:t>非极大值抑制</a:t>
            </a:r>
            <a:endParaRPr lang="en-US" dirty="0"/>
          </a:p>
        </p:txBody>
      </p:sp>
      <p:sp>
        <p:nvSpPr>
          <p:cNvPr id="78851" name="Rectangle 3"/>
          <p:cNvSpPr>
            <a:spLocks noGrp="1" noChangeArrowheads="1"/>
          </p:cNvSpPr>
          <p:nvPr>
            <p:ph type="body" idx="4294967295"/>
          </p:nvPr>
        </p:nvSpPr>
        <p:spPr>
          <a:xfrm>
            <a:off x="5486400" y="5532437"/>
            <a:ext cx="6553200" cy="1143000"/>
          </a:xfrm>
        </p:spPr>
        <p:txBody>
          <a:bodyPr>
            <a:normAutofit/>
          </a:bodyPr>
          <a:lstStyle/>
          <a:p>
            <a:pPr>
              <a:buFontTx/>
              <a:buNone/>
            </a:pPr>
            <a:r>
              <a:rPr lang="zh-CN" altLang="en-US" sz="2400" dirty="0"/>
              <a:t>检测像素点梯度方向上的梯度值是否为最大的。</a:t>
            </a:r>
            <a:endParaRPr lang="en-US" altLang="zh-CN" sz="2400" dirty="0"/>
          </a:p>
          <a:p>
            <a:pPr lvl="1">
              <a:buNone/>
            </a:pPr>
            <a:r>
              <a:rPr lang="en-US" dirty="0"/>
              <a:t>-  p , r </a:t>
            </a:r>
            <a:r>
              <a:rPr lang="zh-CN" altLang="en-US" dirty="0"/>
              <a:t>需要插值得到</a:t>
            </a:r>
            <a:endParaRPr lang="en-US" dirty="0"/>
          </a:p>
        </p:txBody>
      </p:sp>
      <p:pic>
        <p:nvPicPr>
          <p:cNvPr id="78852" name="Picture 4"/>
          <p:cNvPicPr>
            <a:picLocks noChangeAspect="1" noChangeArrowheads="1"/>
          </p:cNvPicPr>
          <p:nvPr/>
        </p:nvPicPr>
        <p:blipFill>
          <a:blip r:embed="rId3" cstate="print"/>
          <a:srcRect/>
          <a:stretch>
            <a:fillRect/>
          </a:stretch>
        </p:blipFill>
        <p:spPr bwMode="auto">
          <a:xfrm>
            <a:off x="5364635" y="1828800"/>
            <a:ext cx="3200400" cy="3200400"/>
          </a:xfrm>
          <a:prstGeom prst="rect">
            <a:avLst/>
          </a:prstGeom>
          <a:noFill/>
          <a:ln w="9525">
            <a:noFill/>
            <a:miter lim="800000"/>
            <a:headEnd/>
            <a:tailEnd/>
          </a:ln>
        </p:spPr>
      </p:pic>
      <p:pic>
        <p:nvPicPr>
          <p:cNvPr id="78853" name="Picture 5"/>
          <p:cNvPicPr>
            <a:picLocks noChangeAspect="1" noChangeArrowheads="1"/>
          </p:cNvPicPr>
          <p:nvPr/>
        </p:nvPicPr>
        <p:blipFill>
          <a:blip r:embed="rId4" cstate="print"/>
          <a:srcRect/>
          <a:stretch>
            <a:fillRect/>
          </a:stretch>
        </p:blipFill>
        <p:spPr bwMode="auto">
          <a:xfrm>
            <a:off x="8763000" y="1828800"/>
            <a:ext cx="3200400" cy="3200400"/>
          </a:xfrm>
          <a:prstGeom prst="rect">
            <a:avLst/>
          </a:prstGeom>
          <a:noFill/>
          <a:ln w="9525">
            <a:noFill/>
            <a:miter lim="800000"/>
            <a:headEnd/>
            <a:tailEnd/>
          </a:ln>
        </p:spPr>
      </p:pic>
      <p:pic>
        <p:nvPicPr>
          <p:cNvPr id="3" name="图片 2">
            <a:extLst>
              <a:ext uri="{FF2B5EF4-FFF2-40B4-BE49-F238E27FC236}">
                <a16:creationId xmlns:a16="http://schemas.microsoft.com/office/drawing/2014/main" id="{7C7CCDFD-7916-452D-8BAF-CA0615FAE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873" y="1325563"/>
            <a:ext cx="4991797" cy="2476846"/>
          </a:xfrm>
          <a:prstGeom prst="rect">
            <a:avLst/>
          </a:prstGeom>
        </p:spPr>
      </p:pic>
      <p:sp>
        <p:nvSpPr>
          <p:cNvPr id="4" name="椭圆 3">
            <a:extLst>
              <a:ext uri="{FF2B5EF4-FFF2-40B4-BE49-F238E27FC236}">
                <a16:creationId xmlns:a16="http://schemas.microsoft.com/office/drawing/2014/main" id="{ED7FC8E9-2867-4035-B461-A1636D5123AD}"/>
              </a:ext>
            </a:extLst>
          </p:cNvPr>
          <p:cNvSpPr/>
          <p:nvPr/>
        </p:nvSpPr>
        <p:spPr>
          <a:xfrm>
            <a:off x="10447699" y="2770361"/>
            <a:ext cx="679010" cy="65864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43A3EFC-6BC5-4FB6-9800-9F070C0E6FA7}"/>
              </a:ext>
            </a:extLst>
          </p:cNvPr>
          <p:cNvSpPr txBox="1"/>
          <p:nvPr/>
        </p:nvSpPr>
        <p:spPr>
          <a:xfrm>
            <a:off x="479832" y="4244370"/>
            <a:ext cx="4381877" cy="1569660"/>
          </a:xfrm>
          <a:prstGeom prst="rect">
            <a:avLst/>
          </a:prstGeom>
          <a:noFill/>
        </p:spPr>
        <p:txBody>
          <a:bodyPr wrap="square" rtlCol="0">
            <a:spAutoFit/>
          </a:bodyPr>
          <a:lstStyle/>
          <a:p>
            <a:r>
              <a:rPr lang="zh-CN" altLang="en-US" sz="2400" dirty="0"/>
              <a:t>如果一个像素点属于边缘，那么这个像素点在梯度方向上的梯度值是最大的。否则不是边缘，将灰度值设为</a:t>
            </a:r>
            <a:r>
              <a:rPr lang="en-US" altLang="zh-CN" sz="2400" dirty="0"/>
              <a:t>0</a:t>
            </a:r>
            <a:r>
              <a:rPr lang="zh-CN" altLang="en-US" sz="2400" dirty="0"/>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canny5"/>
          <p:cNvPicPr>
            <a:picLocks noChangeAspect="1" noChangeArrowheads="1"/>
          </p:cNvPicPr>
          <p:nvPr/>
        </p:nvPicPr>
        <p:blipFill>
          <a:blip r:embed="rId3" cstate="print"/>
          <a:srcRect/>
          <a:stretch>
            <a:fillRect/>
          </a:stretch>
        </p:blipFill>
        <p:spPr bwMode="auto">
          <a:xfrm>
            <a:off x="8545332" y="968414"/>
            <a:ext cx="3504438" cy="3504438"/>
          </a:xfrm>
          <a:prstGeom prst="rect">
            <a:avLst/>
          </a:prstGeom>
          <a:noFill/>
          <a:ln w="9525">
            <a:noFill/>
            <a:miter lim="800000"/>
            <a:headEnd/>
            <a:tailEnd/>
          </a:ln>
        </p:spPr>
      </p:pic>
      <p:pic>
        <p:nvPicPr>
          <p:cNvPr id="5" name="Picture 5" descr="canny4"/>
          <p:cNvPicPr>
            <a:picLocks noChangeAspect="1" noChangeArrowheads="1"/>
          </p:cNvPicPr>
          <p:nvPr/>
        </p:nvPicPr>
        <p:blipFill>
          <a:blip r:embed="rId4" cstate="print"/>
          <a:srcRect/>
          <a:stretch>
            <a:fillRect/>
          </a:stretch>
        </p:blipFill>
        <p:spPr bwMode="auto">
          <a:xfrm>
            <a:off x="255524" y="961556"/>
            <a:ext cx="3511296" cy="3511296"/>
          </a:xfrm>
          <a:prstGeom prst="rect">
            <a:avLst/>
          </a:prstGeom>
          <a:noFill/>
          <a:ln w="9525">
            <a:noFill/>
            <a:miter lim="800000"/>
            <a:headEnd/>
            <a:tailEnd/>
          </a:ln>
        </p:spPr>
      </p:pic>
      <p:sp>
        <p:nvSpPr>
          <p:cNvPr id="8" name="文本框 7">
            <a:extLst>
              <a:ext uri="{FF2B5EF4-FFF2-40B4-BE49-F238E27FC236}">
                <a16:creationId xmlns:a16="http://schemas.microsoft.com/office/drawing/2014/main" id="{AE0EBF58-C52A-484A-A428-4D4CA89DBDE7}"/>
              </a:ext>
            </a:extLst>
          </p:cNvPr>
          <p:cNvSpPr txBox="1"/>
          <p:nvPr/>
        </p:nvSpPr>
        <p:spPr>
          <a:xfrm>
            <a:off x="4913641" y="247558"/>
            <a:ext cx="5978769" cy="707886"/>
          </a:xfrm>
          <a:prstGeom prst="rect">
            <a:avLst/>
          </a:prstGeom>
          <a:noFill/>
        </p:spPr>
        <p:txBody>
          <a:bodyPr wrap="square" rtlCol="0">
            <a:spAutoFit/>
          </a:bodyPr>
          <a:lstStyle/>
          <a:p>
            <a:r>
              <a:rPr lang="zh-CN" altLang="en-US" sz="4000" dirty="0"/>
              <a:t>阈值筛选</a:t>
            </a:r>
          </a:p>
        </p:txBody>
      </p:sp>
      <p:pic>
        <p:nvPicPr>
          <p:cNvPr id="3" name="图片 2">
            <a:extLst>
              <a:ext uri="{FF2B5EF4-FFF2-40B4-BE49-F238E27FC236}">
                <a16:creationId xmlns:a16="http://schemas.microsoft.com/office/drawing/2014/main" id="{B97A4EE5-34B4-49C6-BF52-0B5F6ED18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1628" y="1493070"/>
            <a:ext cx="4248743" cy="2448267"/>
          </a:xfrm>
          <a:prstGeom prst="rect">
            <a:avLst/>
          </a:prstGeom>
        </p:spPr>
      </p:pic>
      <p:sp>
        <p:nvSpPr>
          <p:cNvPr id="4" name="文本框 3">
            <a:extLst>
              <a:ext uri="{FF2B5EF4-FFF2-40B4-BE49-F238E27FC236}">
                <a16:creationId xmlns:a16="http://schemas.microsoft.com/office/drawing/2014/main" id="{DC48503F-D955-4573-ACB8-EBABA9CA2B53}"/>
              </a:ext>
            </a:extLst>
          </p:cNvPr>
          <p:cNvSpPr txBox="1"/>
          <p:nvPr/>
        </p:nvSpPr>
        <p:spPr>
          <a:xfrm>
            <a:off x="255524" y="4723681"/>
            <a:ext cx="7675417" cy="218521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设置两个阀值（</a:t>
            </a:r>
            <a:r>
              <a:rPr lang="en-US" altLang="zh-CN" dirty="0"/>
              <a:t>threshold</a:t>
            </a:r>
            <a:r>
              <a:rPr lang="zh-CN" altLang="en-US" dirty="0"/>
              <a:t>），分别为</a:t>
            </a:r>
            <a:r>
              <a:rPr lang="en-US" altLang="zh-CN" dirty="0" err="1"/>
              <a:t>maxVal</a:t>
            </a:r>
            <a:r>
              <a:rPr lang="zh-CN" altLang="en-US" dirty="0"/>
              <a:t>和</a:t>
            </a:r>
            <a:r>
              <a:rPr lang="en-US" altLang="zh-CN" dirty="0" err="1"/>
              <a:t>minVal</a:t>
            </a:r>
            <a:r>
              <a:rPr lang="zh-CN" altLang="en-US" dirty="0"/>
              <a:t>。</a:t>
            </a:r>
            <a:endParaRPr lang="en-US" altLang="zh-CN" dirty="0"/>
          </a:p>
          <a:p>
            <a:pPr marL="285750" indent="-285750">
              <a:buFont typeface="Arial" panose="020B0604020202020204" pitchFamily="34" charset="0"/>
              <a:buChar char="•"/>
            </a:pPr>
            <a:r>
              <a:rPr lang="zh-CN" altLang="en-US" dirty="0"/>
              <a:t>其中大于</a:t>
            </a:r>
            <a:r>
              <a:rPr lang="en-US" altLang="zh-CN" dirty="0" err="1"/>
              <a:t>maxVal</a:t>
            </a:r>
            <a:r>
              <a:rPr lang="zh-CN" altLang="en-US" dirty="0"/>
              <a:t>的都被检测为边缘，而低于</a:t>
            </a:r>
            <a:r>
              <a:rPr lang="en-US" altLang="zh-CN" dirty="0" err="1"/>
              <a:t>minval</a:t>
            </a:r>
            <a:r>
              <a:rPr lang="zh-CN" altLang="en-US" dirty="0"/>
              <a:t>的都被检测为非边缘。</a:t>
            </a:r>
            <a:endParaRPr lang="en-US" altLang="zh-CN" dirty="0"/>
          </a:p>
          <a:p>
            <a:pPr marL="285750" indent="-285750">
              <a:buFont typeface="Arial" panose="020B0604020202020204" pitchFamily="34" charset="0"/>
              <a:buChar char="•"/>
            </a:pPr>
            <a:r>
              <a:rPr lang="zh-CN" altLang="en-US" dirty="0"/>
              <a:t>对于中间的像素点，如果与确定为边缘的像素点邻接，则判定为边缘；否则为非边缘。</a:t>
            </a:r>
            <a:endParaRPr lang="en-US" altLang="zh-CN" dirty="0"/>
          </a:p>
          <a:p>
            <a:r>
              <a:rPr lang="en-US" altLang="zh-CN" sz="2800" dirty="0">
                <a:solidFill>
                  <a:srgbClr val="FF0000"/>
                </a:solidFill>
              </a:rPr>
              <a:t>Why?</a:t>
            </a:r>
            <a:r>
              <a:rPr lang="en-US" altLang="zh-CN" dirty="0"/>
              <a:t> </a:t>
            </a:r>
            <a:r>
              <a:rPr lang="zh-CN" altLang="en-US" dirty="0"/>
              <a:t>希望边缘连在一起的，但高阈值求的边缘一般断断续续。弱边缘像素既可能从真实边缘提取，也可能从噪声</a:t>
            </a:r>
            <a:r>
              <a:rPr lang="en-US" altLang="zh-CN" dirty="0"/>
              <a:t>/</a:t>
            </a:r>
            <a:r>
              <a:rPr lang="zh-CN" altLang="en-US" dirty="0"/>
              <a:t>颜色变化中提取。通常可以将真实边缘引起的弱边缘像素连接到强边缘像素，而噪声响应则不连接。</a:t>
            </a:r>
          </a:p>
        </p:txBody>
      </p:sp>
      <p:sp>
        <p:nvSpPr>
          <p:cNvPr id="6" name="文本框 5">
            <a:extLst>
              <a:ext uri="{FF2B5EF4-FFF2-40B4-BE49-F238E27FC236}">
                <a16:creationId xmlns:a16="http://schemas.microsoft.com/office/drawing/2014/main" id="{973B7E8F-4B5E-4C3D-8255-0555EC377C2A}"/>
              </a:ext>
            </a:extLst>
          </p:cNvPr>
          <p:cNvSpPr txBox="1"/>
          <p:nvPr/>
        </p:nvSpPr>
        <p:spPr>
          <a:xfrm>
            <a:off x="5735780" y="3939372"/>
            <a:ext cx="1209964" cy="369332"/>
          </a:xfrm>
          <a:prstGeom prst="rect">
            <a:avLst/>
          </a:prstGeom>
          <a:noFill/>
        </p:spPr>
        <p:txBody>
          <a:bodyPr wrap="square" rtlCol="0">
            <a:spAutoFit/>
          </a:bodyPr>
          <a:lstStyle/>
          <a:p>
            <a:r>
              <a:rPr lang="en-US" altLang="zh-CN" b="1" dirty="0"/>
              <a:t>image</a:t>
            </a:r>
            <a:endParaRPr lang="zh-CN" altLang="en-US" b="1" dirty="0"/>
          </a:p>
        </p:txBody>
      </p:sp>
      <p:sp>
        <p:nvSpPr>
          <p:cNvPr id="7" name="文本框 6">
            <a:extLst>
              <a:ext uri="{FF2B5EF4-FFF2-40B4-BE49-F238E27FC236}">
                <a16:creationId xmlns:a16="http://schemas.microsoft.com/office/drawing/2014/main" id="{D6C2DB8F-8641-4406-839C-E10F3C5BFDEE}"/>
              </a:ext>
            </a:extLst>
          </p:cNvPr>
          <p:cNvSpPr txBox="1"/>
          <p:nvPr/>
        </p:nvSpPr>
        <p:spPr>
          <a:xfrm>
            <a:off x="8459953" y="5221573"/>
            <a:ext cx="3504438" cy="1200329"/>
          </a:xfrm>
          <a:prstGeom prst="rect">
            <a:avLst/>
          </a:prstGeom>
          <a:noFill/>
        </p:spPr>
        <p:txBody>
          <a:bodyPr wrap="square" rtlCol="0">
            <a:spAutoFit/>
          </a:bodyPr>
          <a:lstStyle/>
          <a:p>
            <a:r>
              <a:rPr lang="zh-CN" altLang="en-US" dirty="0"/>
              <a:t>低阈值固定，高阈值越高，细节越少</a:t>
            </a:r>
          </a:p>
          <a:p>
            <a:r>
              <a:rPr lang="zh-CN" altLang="en-US" dirty="0"/>
              <a:t>高阈值固定，低阈值越低，细节越多</a:t>
            </a:r>
          </a:p>
        </p:txBody>
      </p:sp>
    </p:spTree>
    <p:extLst>
      <p:ext uri="{BB962C8B-B14F-4D97-AF65-F5344CB8AC3E}">
        <p14:creationId xmlns:p14="http://schemas.microsoft.com/office/powerpoint/2010/main" val="347916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876300" y="181769"/>
            <a:ext cx="10515600" cy="1325563"/>
          </a:xfrm>
        </p:spPr>
        <p:txBody>
          <a:bodyPr>
            <a:normAutofit/>
          </a:bodyPr>
          <a:lstStyle/>
          <a:p>
            <a:pPr eaLnBrk="1" hangingPunct="1"/>
            <a:r>
              <a:rPr lang="zh-CN" altLang="en-US" sz="4000" dirty="0"/>
              <a:t>边缘检测只是一个起点</a:t>
            </a:r>
            <a:endParaRPr lang="en-US" sz="4000" dirty="0"/>
          </a:p>
        </p:txBody>
      </p:sp>
      <p:pic>
        <p:nvPicPr>
          <p:cNvPr id="83972" name="Picture 4"/>
          <p:cNvPicPr>
            <a:picLocks noChangeAspect="1" noChangeArrowheads="1"/>
          </p:cNvPicPr>
          <p:nvPr/>
        </p:nvPicPr>
        <p:blipFill>
          <a:blip r:embed="rId3" cstate="print"/>
          <a:srcRect/>
          <a:stretch>
            <a:fillRect/>
          </a:stretch>
        </p:blipFill>
        <p:spPr bwMode="auto">
          <a:xfrm>
            <a:off x="1985964" y="1603376"/>
            <a:ext cx="2662237" cy="1776413"/>
          </a:xfrm>
          <a:prstGeom prst="rect">
            <a:avLst/>
          </a:prstGeom>
          <a:noFill/>
          <a:ln w="9525">
            <a:noFill/>
            <a:miter lim="800000"/>
            <a:headEnd/>
            <a:tailEnd/>
          </a:ln>
        </p:spPr>
      </p:pic>
      <p:pic>
        <p:nvPicPr>
          <p:cNvPr id="83973" name="Picture 5"/>
          <p:cNvPicPr>
            <a:picLocks noChangeAspect="1" noChangeArrowheads="1"/>
          </p:cNvPicPr>
          <p:nvPr/>
        </p:nvPicPr>
        <p:blipFill>
          <a:blip r:embed="rId4" cstate="print"/>
          <a:srcRect/>
          <a:stretch>
            <a:fillRect/>
          </a:stretch>
        </p:blipFill>
        <p:spPr bwMode="auto">
          <a:xfrm>
            <a:off x="4800600" y="1603375"/>
            <a:ext cx="2667000" cy="1779588"/>
          </a:xfrm>
          <a:prstGeom prst="rect">
            <a:avLst/>
          </a:prstGeom>
          <a:noFill/>
          <a:ln w="9525">
            <a:noFill/>
            <a:miter lim="800000"/>
            <a:headEnd/>
            <a:tailEnd/>
          </a:ln>
        </p:spPr>
      </p:pic>
      <p:pic>
        <p:nvPicPr>
          <p:cNvPr id="83974" name="Picture 6" descr="buffalo"/>
          <p:cNvPicPr>
            <a:picLocks noChangeAspect="1" noChangeArrowheads="1"/>
          </p:cNvPicPr>
          <p:nvPr/>
        </p:nvPicPr>
        <p:blipFill>
          <a:blip r:embed="rId5" cstate="print"/>
          <a:srcRect/>
          <a:stretch>
            <a:fillRect/>
          </a:stretch>
        </p:blipFill>
        <p:spPr bwMode="auto">
          <a:xfrm>
            <a:off x="7613650" y="1603375"/>
            <a:ext cx="2673350" cy="1784350"/>
          </a:xfrm>
          <a:prstGeom prst="rect">
            <a:avLst/>
          </a:prstGeom>
          <a:noFill/>
          <a:ln w="9525">
            <a:solidFill>
              <a:schemeClr val="tx1"/>
            </a:solidFill>
            <a:miter lim="800000"/>
            <a:headEnd/>
            <a:tailEnd/>
          </a:ln>
        </p:spPr>
      </p:pic>
      <p:pic>
        <p:nvPicPr>
          <p:cNvPr id="83975" name="Picture 7"/>
          <p:cNvPicPr>
            <a:picLocks noChangeAspect="1" noChangeArrowheads="1"/>
          </p:cNvPicPr>
          <p:nvPr/>
        </p:nvPicPr>
        <p:blipFill>
          <a:blip r:embed="rId6" cstate="print"/>
          <a:srcRect/>
          <a:stretch>
            <a:fillRect/>
          </a:stretch>
        </p:blipFill>
        <p:spPr bwMode="auto">
          <a:xfrm>
            <a:off x="1981200" y="3557589"/>
            <a:ext cx="2667000" cy="1779587"/>
          </a:xfrm>
          <a:prstGeom prst="rect">
            <a:avLst/>
          </a:prstGeom>
          <a:noFill/>
          <a:ln w="9525">
            <a:noFill/>
            <a:miter lim="800000"/>
            <a:headEnd/>
            <a:tailEnd/>
          </a:ln>
        </p:spPr>
      </p:pic>
      <p:pic>
        <p:nvPicPr>
          <p:cNvPr id="83976" name="Picture 8"/>
          <p:cNvPicPr>
            <a:picLocks noChangeAspect="1" noChangeArrowheads="1"/>
          </p:cNvPicPr>
          <p:nvPr/>
        </p:nvPicPr>
        <p:blipFill>
          <a:blip r:embed="rId7" cstate="print"/>
          <a:srcRect/>
          <a:stretch>
            <a:fillRect/>
          </a:stretch>
        </p:blipFill>
        <p:spPr bwMode="auto">
          <a:xfrm>
            <a:off x="4800600" y="3557589"/>
            <a:ext cx="2667000" cy="1779587"/>
          </a:xfrm>
          <a:prstGeom prst="rect">
            <a:avLst/>
          </a:prstGeom>
          <a:noFill/>
          <a:ln w="9525">
            <a:noFill/>
            <a:miter lim="800000"/>
            <a:headEnd/>
            <a:tailEnd/>
          </a:ln>
        </p:spPr>
      </p:pic>
      <p:pic>
        <p:nvPicPr>
          <p:cNvPr id="83977" name="Picture 9" descr="boys"/>
          <p:cNvPicPr>
            <a:picLocks noChangeAspect="1" noChangeArrowheads="1"/>
          </p:cNvPicPr>
          <p:nvPr/>
        </p:nvPicPr>
        <p:blipFill>
          <a:blip r:embed="rId8" cstate="print"/>
          <a:srcRect/>
          <a:stretch>
            <a:fillRect/>
          </a:stretch>
        </p:blipFill>
        <p:spPr bwMode="auto">
          <a:xfrm>
            <a:off x="7613650" y="3557589"/>
            <a:ext cx="2667000" cy="1779587"/>
          </a:xfrm>
          <a:prstGeom prst="rect">
            <a:avLst/>
          </a:prstGeom>
          <a:noFill/>
          <a:ln w="9525">
            <a:solidFill>
              <a:schemeClr val="tx1"/>
            </a:solidFill>
            <a:miter lim="800000"/>
            <a:headEnd/>
            <a:tailEnd/>
          </a:ln>
        </p:spPr>
      </p:pic>
      <p:sp>
        <p:nvSpPr>
          <p:cNvPr id="83978" name="Text Box 10"/>
          <p:cNvSpPr txBox="1">
            <a:spLocks noChangeArrowheads="1"/>
          </p:cNvSpPr>
          <p:nvPr/>
        </p:nvSpPr>
        <p:spPr bwMode="auto">
          <a:xfrm>
            <a:off x="2870200" y="1146176"/>
            <a:ext cx="646331" cy="369332"/>
          </a:xfrm>
          <a:prstGeom prst="rect">
            <a:avLst/>
          </a:prstGeom>
          <a:noFill/>
          <a:ln w="9525">
            <a:noFill/>
            <a:miter lim="800000"/>
            <a:headEnd/>
            <a:tailEnd/>
          </a:ln>
        </p:spPr>
        <p:txBody>
          <a:bodyPr wrap="none">
            <a:spAutoFit/>
          </a:bodyPr>
          <a:lstStyle/>
          <a:p>
            <a:pPr eaLnBrk="0" hangingPunct="0"/>
            <a:r>
              <a:rPr lang="zh-CN" altLang="en-US" dirty="0">
                <a:cs typeface="Arial" pitchFamily="34" charset="0"/>
              </a:rPr>
              <a:t>图像</a:t>
            </a:r>
            <a:endParaRPr lang="en-US" dirty="0">
              <a:cs typeface="Arial" pitchFamily="34" charset="0"/>
            </a:endParaRPr>
          </a:p>
        </p:txBody>
      </p:sp>
      <p:sp>
        <p:nvSpPr>
          <p:cNvPr id="83979" name="Text Box 11"/>
          <p:cNvSpPr txBox="1">
            <a:spLocks noChangeArrowheads="1"/>
          </p:cNvSpPr>
          <p:nvPr/>
        </p:nvSpPr>
        <p:spPr bwMode="auto">
          <a:xfrm>
            <a:off x="5443877" y="1186022"/>
            <a:ext cx="1107996" cy="369332"/>
          </a:xfrm>
          <a:prstGeom prst="rect">
            <a:avLst/>
          </a:prstGeom>
          <a:noFill/>
          <a:ln w="9525">
            <a:noFill/>
            <a:miter lim="800000"/>
            <a:headEnd/>
            <a:tailEnd/>
          </a:ln>
        </p:spPr>
        <p:txBody>
          <a:bodyPr wrap="none">
            <a:spAutoFit/>
          </a:bodyPr>
          <a:lstStyle/>
          <a:p>
            <a:pPr eaLnBrk="0" hangingPunct="0"/>
            <a:r>
              <a:rPr lang="zh-CN" altLang="en-US" dirty="0">
                <a:cs typeface="Arial" pitchFamily="34" charset="0"/>
              </a:rPr>
              <a:t>人体分割</a:t>
            </a:r>
            <a:endParaRPr lang="en-US" dirty="0">
              <a:cs typeface="Arial" pitchFamily="34" charset="0"/>
            </a:endParaRPr>
          </a:p>
        </p:txBody>
      </p:sp>
      <p:sp>
        <p:nvSpPr>
          <p:cNvPr id="83980" name="Text Box 12"/>
          <p:cNvSpPr txBox="1">
            <a:spLocks noChangeArrowheads="1"/>
          </p:cNvSpPr>
          <p:nvPr/>
        </p:nvSpPr>
        <p:spPr bwMode="auto">
          <a:xfrm>
            <a:off x="8327062" y="1146176"/>
            <a:ext cx="1151277" cy="369332"/>
          </a:xfrm>
          <a:prstGeom prst="rect">
            <a:avLst/>
          </a:prstGeom>
          <a:noFill/>
          <a:ln w="9525">
            <a:noFill/>
            <a:miter lim="800000"/>
            <a:headEnd/>
            <a:tailEnd/>
          </a:ln>
        </p:spPr>
        <p:txBody>
          <a:bodyPr wrap="none">
            <a:spAutoFit/>
          </a:bodyPr>
          <a:lstStyle/>
          <a:p>
            <a:pPr eaLnBrk="0" hangingPunct="0"/>
            <a:r>
              <a:rPr lang="zh-CN" altLang="en-US" dirty="0">
                <a:cs typeface="Arial" pitchFamily="34" charset="0"/>
              </a:rPr>
              <a:t>梯度幅度</a:t>
            </a:r>
            <a:endParaRPr lang="en-US" dirty="0">
              <a:cs typeface="Arial"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91;p19">
            <a:extLst>
              <a:ext uri="{FF2B5EF4-FFF2-40B4-BE49-F238E27FC236}">
                <a16:creationId xmlns:a16="http://schemas.microsoft.com/office/drawing/2014/main" id="{E28DC353-0D2C-498F-9BEB-B45692A34AC6}"/>
              </a:ext>
            </a:extLst>
          </p:cNvPr>
          <p:cNvPicPr preferRelativeResize="0"/>
          <p:nvPr/>
        </p:nvPicPr>
        <p:blipFill>
          <a:blip r:embed="rId2">
            <a:alphaModFix/>
          </a:blip>
          <a:stretch>
            <a:fillRect/>
          </a:stretch>
        </p:blipFill>
        <p:spPr>
          <a:xfrm>
            <a:off x="6326845" y="189489"/>
            <a:ext cx="4984740" cy="6479021"/>
          </a:xfrm>
          <a:prstGeom prst="rect">
            <a:avLst/>
          </a:prstGeom>
          <a:noFill/>
          <a:ln>
            <a:noFill/>
          </a:ln>
        </p:spPr>
      </p:pic>
      <p:sp>
        <p:nvSpPr>
          <p:cNvPr id="6" name="文本框 5">
            <a:extLst>
              <a:ext uri="{FF2B5EF4-FFF2-40B4-BE49-F238E27FC236}">
                <a16:creationId xmlns:a16="http://schemas.microsoft.com/office/drawing/2014/main" id="{5A78B006-C4B2-4FD5-91A1-124AD4E900DA}"/>
              </a:ext>
            </a:extLst>
          </p:cNvPr>
          <p:cNvSpPr txBox="1"/>
          <p:nvPr/>
        </p:nvSpPr>
        <p:spPr>
          <a:xfrm>
            <a:off x="944379" y="2848132"/>
            <a:ext cx="4991725" cy="461665"/>
          </a:xfrm>
          <a:prstGeom prst="rect">
            <a:avLst/>
          </a:prstGeom>
          <a:noFill/>
        </p:spPr>
        <p:txBody>
          <a:bodyPr wrap="square" rtlCol="0">
            <a:spAutoFit/>
          </a:bodyPr>
          <a:lstStyle/>
          <a:p>
            <a:r>
              <a:rPr lang="zh-CN" altLang="en-US" sz="2400" dirty="0"/>
              <a:t>对梵高图像进行一些放缩变换</a:t>
            </a:r>
          </a:p>
        </p:txBody>
      </p:sp>
    </p:spTree>
    <p:extLst>
      <p:ext uri="{BB962C8B-B14F-4D97-AF65-F5344CB8AC3E}">
        <p14:creationId xmlns:p14="http://schemas.microsoft.com/office/powerpoint/2010/main" val="458678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04;p21">
            <a:extLst>
              <a:ext uri="{FF2B5EF4-FFF2-40B4-BE49-F238E27FC236}">
                <a16:creationId xmlns:a16="http://schemas.microsoft.com/office/drawing/2014/main" id="{88EA1C87-C7B5-4E65-83B8-AF93F62BA12A}"/>
              </a:ext>
            </a:extLst>
          </p:cNvPr>
          <p:cNvPicPr preferRelativeResize="0"/>
          <p:nvPr/>
        </p:nvPicPr>
        <p:blipFill>
          <a:blip r:embed="rId2">
            <a:alphaModFix/>
          </a:blip>
          <a:stretch>
            <a:fillRect/>
          </a:stretch>
        </p:blipFill>
        <p:spPr>
          <a:xfrm>
            <a:off x="2592461" y="1730727"/>
            <a:ext cx="6357501" cy="3996150"/>
          </a:xfrm>
          <a:prstGeom prst="rect">
            <a:avLst/>
          </a:prstGeom>
          <a:noFill/>
          <a:ln>
            <a:noFill/>
          </a:ln>
        </p:spPr>
      </p:pic>
      <p:sp>
        <p:nvSpPr>
          <p:cNvPr id="3" name="文本框 2">
            <a:extLst>
              <a:ext uri="{FF2B5EF4-FFF2-40B4-BE49-F238E27FC236}">
                <a16:creationId xmlns:a16="http://schemas.microsoft.com/office/drawing/2014/main" id="{0EF0DB13-8D47-4907-8C70-08B9FFAF3C1F}"/>
              </a:ext>
            </a:extLst>
          </p:cNvPr>
          <p:cNvSpPr txBox="1"/>
          <p:nvPr/>
        </p:nvSpPr>
        <p:spPr>
          <a:xfrm>
            <a:off x="4227226" y="584616"/>
            <a:ext cx="3087973" cy="461665"/>
          </a:xfrm>
          <a:prstGeom prst="rect">
            <a:avLst/>
          </a:prstGeom>
          <a:noFill/>
        </p:spPr>
        <p:txBody>
          <a:bodyPr wrap="square" rtlCol="0">
            <a:spAutoFit/>
          </a:bodyPr>
          <a:lstStyle/>
          <a:p>
            <a:r>
              <a:rPr lang="zh-CN" altLang="en-US" sz="2400" dirty="0"/>
              <a:t>交替去除一些行和列</a:t>
            </a:r>
          </a:p>
        </p:txBody>
      </p:sp>
    </p:spTree>
    <p:extLst>
      <p:ext uri="{BB962C8B-B14F-4D97-AF65-F5344CB8AC3E}">
        <p14:creationId xmlns:p14="http://schemas.microsoft.com/office/powerpoint/2010/main" val="3603842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3;p22">
            <a:extLst>
              <a:ext uri="{FF2B5EF4-FFF2-40B4-BE49-F238E27FC236}">
                <a16:creationId xmlns:a16="http://schemas.microsoft.com/office/drawing/2014/main" id="{6B5EA72E-A0CC-45E3-8766-437B869E7C94}"/>
              </a:ext>
            </a:extLst>
          </p:cNvPr>
          <p:cNvPicPr preferRelativeResize="0"/>
          <p:nvPr/>
        </p:nvPicPr>
        <p:blipFill>
          <a:blip r:embed="rId2">
            <a:alphaModFix/>
          </a:blip>
          <a:stretch>
            <a:fillRect/>
          </a:stretch>
        </p:blipFill>
        <p:spPr>
          <a:xfrm>
            <a:off x="1994975" y="1821397"/>
            <a:ext cx="8202050" cy="3894875"/>
          </a:xfrm>
          <a:prstGeom prst="rect">
            <a:avLst/>
          </a:prstGeom>
          <a:noFill/>
          <a:ln>
            <a:noFill/>
          </a:ln>
        </p:spPr>
      </p:pic>
      <p:sp>
        <p:nvSpPr>
          <p:cNvPr id="3" name="文本框 2">
            <a:extLst>
              <a:ext uri="{FF2B5EF4-FFF2-40B4-BE49-F238E27FC236}">
                <a16:creationId xmlns:a16="http://schemas.microsoft.com/office/drawing/2014/main" id="{AAF38E0A-B478-4371-9BF9-FF89DD1E72BA}"/>
              </a:ext>
            </a:extLst>
          </p:cNvPr>
          <p:cNvSpPr txBox="1"/>
          <p:nvPr/>
        </p:nvSpPr>
        <p:spPr>
          <a:xfrm>
            <a:off x="3376501" y="729900"/>
            <a:ext cx="6820524" cy="523220"/>
          </a:xfrm>
          <a:prstGeom prst="rect">
            <a:avLst/>
          </a:prstGeom>
          <a:noFill/>
        </p:spPr>
        <p:txBody>
          <a:bodyPr wrap="square" rtlCol="0">
            <a:spAutoFit/>
          </a:bodyPr>
          <a:lstStyle/>
          <a:p>
            <a:r>
              <a:rPr lang="zh-CN" altLang="en-US" sz="2800" dirty="0"/>
              <a:t>对图像缩小后再放大，图像失真</a:t>
            </a:r>
          </a:p>
        </p:txBody>
      </p:sp>
    </p:spTree>
    <p:extLst>
      <p:ext uri="{BB962C8B-B14F-4D97-AF65-F5344CB8AC3E}">
        <p14:creationId xmlns:p14="http://schemas.microsoft.com/office/powerpoint/2010/main" val="1355559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37;p26">
            <a:extLst>
              <a:ext uri="{FF2B5EF4-FFF2-40B4-BE49-F238E27FC236}">
                <a16:creationId xmlns:a16="http://schemas.microsoft.com/office/drawing/2014/main" id="{6A2830C8-6C9B-4E9A-812D-96A39D53601B}"/>
              </a:ext>
            </a:extLst>
          </p:cNvPr>
          <p:cNvGrpSpPr/>
          <p:nvPr/>
        </p:nvGrpSpPr>
        <p:grpSpPr>
          <a:xfrm>
            <a:off x="1397702" y="1990985"/>
            <a:ext cx="2817097" cy="2817097"/>
            <a:chOff x="4845000" y="1878100"/>
            <a:chExt cx="2134811" cy="2134811"/>
          </a:xfrm>
        </p:grpSpPr>
        <p:sp>
          <p:nvSpPr>
            <p:cNvPr id="3" name="Google Shape;138;p26">
              <a:extLst>
                <a:ext uri="{FF2B5EF4-FFF2-40B4-BE49-F238E27FC236}">
                  <a16:creationId xmlns:a16="http://schemas.microsoft.com/office/drawing/2014/main" id="{4EE312AA-8585-4E7D-87AC-9E8B795A3880}"/>
                </a:ext>
              </a:extLst>
            </p:cNvPr>
            <p:cNvSpPr/>
            <p:nvPr/>
          </p:nvSpPr>
          <p:spPr>
            <a:xfrm>
              <a:off x="4845000"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9;p26">
              <a:extLst>
                <a:ext uri="{FF2B5EF4-FFF2-40B4-BE49-F238E27FC236}">
                  <a16:creationId xmlns:a16="http://schemas.microsoft.com/office/drawing/2014/main" id="{242ABC1B-8F11-4646-A8E0-648ED33E8304}"/>
                </a:ext>
              </a:extLst>
            </p:cNvPr>
            <p:cNvSpPr/>
            <p:nvPr/>
          </p:nvSpPr>
          <p:spPr>
            <a:xfrm>
              <a:off x="5200506" y="18781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0;p26">
              <a:extLst>
                <a:ext uri="{FF2B5EF4-FFF2-40B4-BE49-F238E27FC236}">
                  <a16:creationId xmlns:a16="http://schemas.microsoft.com/office/drawing/2014/main" id="{E67C1D32-2CED-4309-8F39-0CAFDDC1B99B}"/>
                </a:ext>
              </a:extLst>
            </p:cNvPr>
            <p:cNvSpPr/>
            <p:nvPr/>
          </p:nvSpPr>
          <p:spPr>
            <a:xfrm>
              <a:off x="4845000"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p26">
              <a:extLst>
                <a:ext uri="{FF2B5EF4-FFF2-40B4-BE49-F238E27FC236}">
                  <a16:creationId xmlns:a16="http://schemas.microsoft.com/office/drawing/2014/main" id="{D1A3A18E-3F07-486C-B0DB-4C413678E4C7}"/>
                </a:ext>
              </a:extLst>
            </p:cNvPr>
            <p:cNvSpPr/>
            <p:nvPr/>
          </p:nvSpPr>
          <p:spPr>
            <a:xfrm>
              <a:off x="5200506"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2;p26">
              <a:extLst>
                <a:ext uri="{FF2B5EF4-FFF2-40B4-BE49-F238E27FC236}">
                  <a16:creationId xmlns:a16="http://schemas.microsoft.com/office/drawing/2014/main" id="{0133D052-550B-4ABD-AB49-DAD4EAD89A1A}"/>
                </a:ext>
              </a:extLst>
            </p:cNvPr>
            <p:cNvSpPr/>
            <p:nvPr/>
          </p:nvSpPr>
          <p:spPr>
            <a:xfrm>
              <a:off x="5556294"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3;p26">
              <a:extLst>
                <a:ext uri="{FF2B5EF4-FFF2-40B4-BE49-F238E27FC236}">
                  <a16:creationId xmlns:a16="http://schemas.microsoft.com/office/drawing/2014/main" id="{CAEECA10-1F08-4996-9A3A-09A5349D67D4}"/>
                </a:ext>
              </a:extLst>
            </p:cNvPr>
            <p:cNvSpPr/>
            <p:nvPr/>
          </p:nvSpPr>
          <p:spPr>
            <a:xfrm>
              <a:off x="5911800" y="18781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p26">
              <a:extLst>
                <a:ext uri="{FF2B5EF4-FFF2-40B4-BE49-F238E27FC236}">
                  <a16:creationId xmlns:a16="http://schemas.microsoft.com/office/drawing/2014/main" id="{115F4C84-5A53-4677-AC85-870CEBF5363D}"/>
                </a:ext>
              </a:extLst>
            </p:cNvPr>
            <p:cNvSpPr/>
            <p:nvPr/>
          </p:nvSpPr>
          <p:spPr>
            <a:xfrm>
              <a:off x="5556294"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p26">
              <a:extLst>
                <a:ext uri="{FF2B5EF4-FFF2-40B4-BE49-F238E27FC236}">
                  <a16:creationId xmlns:a16="http://schemas.microsoft.com/office/drawing/2014/main" id="{A6AD7ABF-B556-40F9-AAEE-83C5C2E97B36}"/>
                </a:ext>
              </a:extLst>
            </p:cNvPr>
            <p:cNvSpPr/>
            <p:nvPr/>
          </p:nvSpPr>
          <p:spPr>
            <a:xfrm>
              <a:off x="5911800"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p26">
              <a:extLst>
                <a:ext uri="{FF2B5EF4-FFF2-40B4-BE49-F238E27FC236}">
                  <a16:creationId xmlns:a16="http://schemas.microsoft.com/office/drawing/2014/main" id="{0C4ADDC1-DEF4-432F-99E4-DE377D9E55AD}"/>
                </a:ext>
              </a:extLst>
            </p:cNvPr>
            <p:cNvSpPr/>
            <p:nvPr/>
          </p:nvSpPr>
          <p:spPr>
            <a:xfrm>
              <a:off x="6267306"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7;p26">
              <a:extLst>
                <a:ext uri="{FF2B5EF4-FFF2-40B4-BE49-F238E27FC236}">
                  <a16:creationId xmlns:a16="http://schemas.microsoft.com/office/drawing/2014/main" id="{D6D9A3BD-B4D4-4713-9C62-C6A2247ADD84}"/>
                </a:ext>
              </a:extLst>
            </p:cNvPr>
            <p:cNvSpPr/>
            <p:nvPr/>
          </p:nvSpPr>
          <p:spPr>
            <a:xfrm>
              <a:off x="6622811" y="18781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8;p26">
              <a:extLst>
                <a:ext uri="{FF2B5EF4-FFF2-40B4-BE49-F238E27FC236}">
                  <a16:creationId xmlns:a16="http://schemas.microsoft.com/office/drawing/2014/main" id="{C4BD55C3-174B-4880-92EE-56AA433D3F9B}"/>
                </a:ext>
              </a:extLst>
            </p:cNvPr>
            <p:cNvSpPr/>
            <p:nvPr/>
          </p:nvSpPr>
          <p:spPr>
            <a:xfrm>
              <a:off x="6267306"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p26">
              <a:extLst>
                <a:ext uri="{FF2B5EF4-FFF2-40B4-BE49-F238E27FC236}">
                  <a16:creationId xmlns:a16="http://schemas.microsoft.com/office/drawing/2014/main" id="{A5AB732F-00FC-4168-A8A2-1DB7803E109F}"/>
                </a:ext>
              </a:extLst>
            </p:cNvPr>
            <p:cNvSpPr/>
            <p:nvPr/>
          </p:nvSpPr>
          <p:spPr>
            <a:xfrm>
              <a:off x="6622811"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0;p26">
              <a:extLst>
                <a:ext uri="{FF2B5EF4-FFF2-40B4-BE49-F238E27FC236}">
                  <a16:creationId xmlns:a16="http://schemas.microsoft.com/office/drawing/2014/main" id="{8DED7DAA-2303-4B45-8F91-28E6796DA9C5}"/>
                </a:ext>
              </a:extLst>
            </p:cNvPr>
            <p:cNvSpPr/>
            <p:nvPr/>
          </p:nvSpPr>
          <p:spPr>
            <a:xfrm>
              <a:off x="4845000"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1;p26">
              <a:extLst>
                <a:ext uri="{FF2B5EF4-FFF2-40B4-BE49-F238E27FC236}">
                  <a16:creationId xmlns:a16="http://schemas.microsoft.com/office/drawing/2014/main" id="{7F5C16C3-235E-4FB9-B133-8B2AAE3D6BFD}"/>
                </a:ext>
              </a:extLst>
            </p:cNvPr>
            <p:cNvSpPr/>
            <p:nvPr/>
          </p:nvSpPr>
          <p:spPr>
            <a:xfrm>
              <a:off x="5200506" y="2589394"/>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2;p26">
              <a:extLst>
                <a:ext uri="{FF2B5EF4-FFF2-40B4-BE49-F238E27FC236}">
                  <a16:creationId xmlns:a16="http://schemas.microsoft.com/office/drawing/2014/main" id="{5EE9F84E-EAE6-4200-AE1A-2FEFD6CF1AE6}"/>
                </a:ext>
              </a:extLst>
            </p:cNvPr>
            <p:cNvSpPr/>
            <p:nvPr/>
          </p:nvSpPr>
          <p:spPr>
            <a:xfrm>
              <a:off x="4845000"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3;p26">
              <a:extLst>
                <a:ext uri="{FF2B5EF4-FFF2-40B4-BE49-F238E27FC236}">
                  <a16:creationId xmlns:a16="http://schemas.microsoft.com/office/drawing/2014/main" id="{988BC20B-EDA2-42C8-A1AE-D8EA1AC1059F}"/>
                </a:ext>
              </a:extLst>
            </p:cNvPr>
            <p:cNvSpPr/>
            <p:nvPr/>
          </p:nvSpPr>
          <p:spPr>
            <a:xfrm>
              <a:off x="5200506"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4;p26">
              <a:extLst>
                <a:ext uri="{FF2B5EF4-FFF2-40B4-BE49-F238E27FC236}">
                  <a16:creationId xmlns:a16="http://schemas.microsoft.com/office/drawing/2014/main" id="{92D7A46C-6FC2-4A60-8998-C174D5A19303}"/>
                </a:ext>
              </a:extLst>
            </p:cNvPr>
            <p:cNvSpPr/>
            <p:nvPr/>
          </p:nvSpPr>
          <p:spPr>
            <a:xfrm>
              <a:off x="5556294"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5;p26">
              <a:extLst>
                <a:ext uri="{FF2B5EF4-FFF2-40B4-BE49-F238E27FC236}">
                  <a16:creationId xmlns:a16="http://schemas.microsoft.com/office/drawing/2014/main" id="{A0F7F341-554A-4EF6-8236-1B43C67BF08B}"/>
                </a:ext>
              </a:extLst>
            </p:cNvPr>
            <p:cNvSpPr/>
            <p:nvPr/>
          </p:nvSpPr>
          <p:spPr>
            <a:xfrm>
              <a:off x="5911800" y="2589394"/>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p26">
              <a:extLst>
                <a:ext uri="{FF2B5EF4-FFF2-40B4-BE49-F238E27FC236}">
                  <a16:creationId xmlns:a16="http://schemas.microsoft.com/office/drawing/2014/main" id="{B0EC95F2-E46E-401B-B488-2F5C81008B0C}"/>
                </a:ext>
              </a:extLst>
            </p:cNvPr>
            <p:cNvSpPr/>
            <p:nvPr/>
          </p:nvSpPr>
          <p:spPr>
            <a:xfrm>
              <a:off x="5556294"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7;p26">
              <a:extLst>
                <a:ext uri="{FF2B5EF4-FFF2-40B4-BE49-F238E27FC236}">
                  <a16:creationId xmlns:a16="http://schemas.microsoft.com/office/drawing/2014/main" id="{A14F123D-11E9-4649-9A98-223DE75BF12F}"/>
                </a:ext>
              </a:extLst>
            </p:cNvPr>
            <p:cNvSpPr/>
            <p:nvPr/>
          </p:nvSpPr>
          <p:spPr>
            <a:xfrm>
              <a:off x="5911800"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8;p26">
              <a:extLst>
                <a:ext uri="{FF2B5EF4-FFF2-40B4-BE49-F238E27FC236}">
                  <a16:creationId xmlns:a16="http://schemas.microsoft.com/office/drawing/2014/main" id="{AA6A0B1D-2982-4C42-8283-E0FFAAF4723E}"/>
                </a:ext>
              </a:extLst>
            </p:cNvPr>
            <p:cNvSpPr/>
            <p:nvPr/>
          </p:nvSpPr>
          <p:spPr>
            <a:xfrm>
              <a:off x="6267306"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p26">
              <a:extLst>
                <a:ext uri="{FF2B5EF4-FFF2-40B4-BE49-F238E27FC236}">
                  <a16:creationId xmlns:a16="http://schemas.microsoft.com/office/drawing/2014/main" id="{B5FED507-5678-4959-B428-6F7D684C3B10}"/>
                </a:ext>
              </a:extLst>
            </p:cNvPr>
            <p:cNvSpPr/>
            <p:nvPr/>
          </p:nvSpPr>
          <p:spPr>
            <a:xfrm>
              <a:off x="6622811" y="2589394"/>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0;p26">
              <a:extLst>
                <a:ext uri="{FF2B5EF4-FFF2-40B4-BE49-F238E27FC236}">
                  <a16:creationId xmlns:a16="http://schemas.microsoft.com/office/drawing/2014/main" id="{2045CA2B-6A7C-47E7-A1BD-AB098E5FBB57}"/>
                </a:ext>
              </a:extLst>
            </p:cNvPr>
            <p:cNvSpPr/>
            <p:nvPr/>
          </p:nvSpPr>
          <p:spPr>
            <a:xfrm>
              <a:off x="6267306"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p26">
              <a:extLst>
                <a:ext uri="{FF2B5EF4-FFF2-40B4-BE49-F238E27FC236}">
                  <a16:creationId xmlns:a16="http://schemas.microsoft.com/office/drawing/2014/main" id="{29C768F1-0B04-4BC7-A980-BC030F4685F9}"/>
                </a:ext>
              </a:extLst>
            </p:cNvPr>
            <p:cNvSpPr/>
            <p:nvPr/>
          </p:nvSpPr>
          <p:spPr>
            <a:xfrm>
              <a:off x="6622811"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p26">
              <a:extLst>
                <a:ext uri="{FF2B5EF4-FFF2-40B4-BE49-F238E27FC236}">
                  <a16:creationId xmlns:a16="http://schemas.microsoft.com/office/drawing/2014/main" id="{4A5ECAB1-46ED-40EF-9727-8BB78ACBD5F9}"/>
                </a:ext>
              </a:extLst>
            </p:cNvPr>
            <p:cNvSpPr/>
            <p:nvPr/>
          </p:nvSpPr>
          <p:spPr>
            <a:xfrm>
              <a:off x="4845000"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p26">
              <a:extLst>
                <a:ext uri="{FF2B5EF4-FFF2-40B4-BE49-F238E27FC236}">
                  <a16:creationId xmlns:a16="http://schemas.microsoft.com/office/drawing/2014/main" id="{B8C2FC02-7490-4939-9C91-EC47419EA36D}"/>
                </a:ext>
              </a:extLst>
            </p:cNvPr>
            <p:cNvSpPr/>
            <p:nvPr/>
          </p:nvSpPr>
          <p:spPr>
            <a:xfrm>
              <a:off x="5200506" y="33004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p26">
              <a:extLst>
                <a:ext uri="{FF2B5EF4-FFF2-40B4-BE49-F238E27FC236}">
                  <a16:creationId xmlns:a16="http://schemas.microsoft.com/office/drawing/2014/main" id="{B53C0F2F-A9AD-48A0-8BD2-E67846D69DD0}"/>
                </a:ext>
              </a:extLst>
            </p:cNvPr>
            <p:cNvSpPr/>
            <p:nvPr/>
          </p:nvSpPr>
          <p:spPr>
            <a:xfrm>
              <a:off x="4845000"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p26">
              <a:extLst>
                <a:ext uri="{FF2B5EF4-FFF2-40B4-BE49-F238E27FC236}">
                  <a16:creationId xmlns:a16="http://schemas.microsoft.com/office/drawing/2014/main" id="{BFB0A547-B7A3-4DE9-89BD-0F572A581A1A}"/>
                </a:ext>
              </a:extLst>
            </p:cNvPr>
            <p:cNvSpPr/>
            <p:nvPr/>
          </p:nvSpPr>
          <p:spPr>
            <a:xfrm>
              <a:off x="5200506"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6;p26">
              <a:extLst>
                <a:ext uri="{FF2B5EF4-FFF2-40B4-BE49-F238E27FC236}">
                  <a16:creationId xmlns:a16="http://schemas.microsoft.com/office/drawing/2014/main" id="{86E6930B-DCDA-488A-9ECD-6ABBC6621D0F}"/>
                </a:ext>
              </a:extLst>
            </p:cNvPr>
            <p:cNvSpPr/>
            <p:nvPr/>
          </p:nvSpPr>
          <p:spPr>
            <a:xfrm>
              <a:off x="5556294"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7;p26">
              <a:extLst>
                <a:ext uri="{FF2B5EF4-FFF2-40B4-BE49-F238E27FC236}">
                  <a16:creationId xmlns:a16="http://schemas.microsoft.com/office/drawing/2014/main" id="{02B7EB6F-D2C3-44EB-909C-928A132630BE}"/>
                </a:ext>
              </a:extLst>
            </p:cNvPr>
            <p:cNvSpPr/>
            <p:nvPr/>
          </p:nvSpPr>
          <p:spPr>
            <a:xfrm>
              <a:off x="5911800" y="33004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p26">
              <a:extLst>
                <a:ext uri="{FF2B5EF4-FFF2-40B4-BE49-F238E27FC236}">
                  <a16:creationId xmlns:a16="http://schemas.microsoft.com/office/drawing/2014/main" id="{FC23CA4D-011E-4700-B947-FEDAE7D97C2C}"/>
                </a:ext>
              </a:extLst>
            </p:cNvPr>
            <p:cNvSpPr/>
            <p:nvPr/>
          </p:nvSpPr>
          <p:spPr>
            <a:xfrm>
              <a:off x="5556294"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9;p26">
              <a:extLst>
                <a:ext uri="{FF2B5EF4-FFF2-40B4-BE49-F238E27FC236}">
                  <a16:creationId xmlns:a16="http://schemas.microsoft.com/office/drawing/2014/main" id="{58988E66-4048-43B7-8C58-C918A215750A}"/>
                </a:ext>
              </a:extLst>
            </p:cNvPr>
            <p:cNvSpPr/>
            <p:nvPr/>
          </p:nvSpPr>
          <p:spPr>
            <a:xfrm>
              <a:off x="5911800"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p26">
              <a:extLst>
                <a:ext uri="{FF2B5EF4-FFF2-40B4-BE49-F238E27FC236}">
                  <a16:creationId xmlns:a16="http://schemas.microsoft.com/office/drawing/2014/main" id="{2BFC1E0D-6796-4351-BF95-FAEBF74A72B2}"/>
                </a:ext>
              </a:extLst>
            </p:cNvPr>
            <p:cNvSpPr/>
            <p:nvPr/>
          </p:nvSpPr>
          <p:spPr>
            <a:xfrm>
              <a:off x="6267306"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1;p26">
              <a:extLst>
                <a:ext uri="{FF2B5EF4-FFF2-40B4-BE49-F238E27FC236}">
                  <a16:creationId xmlns:a16="http://schemas.microsoft.com/office/drawing/2014/main" id="{210B8F40-0799-4C5F-9EF3-4F0DDB6EE17A}"/>
                </a:ext>
              </a:extLst>
            </p:cNvPr>
            <p:cNvSpPr/>
            <p:nvPr/>
          </p:nvSpPr>
          <p:spPr>
            <a:xfrm>
              <a:off x="6622811" y="33004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2;p26">
              <a:extLst>
                <a:ext uri="{FF2B5EF4-FFF2-40B4-BE49-F238E27FC236}">
                  <a16:creationId xmlns:a16="http://schemas.microsoft.com/office/drawing/2014/main" id="{5ECD8294-6DC3-4BA6-AF58-998D2D8F7539}"/>
                </a:ext>
              </a:extLst>
            </p:cNvPr>
            <p:cNvSpPr/>
            <p:nvPr/>
          </p:nvSpPr>
          <p:spPr>
            <a:xfrm>
              <a:off x="6267306"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3;p26">
              <a:extLst>
                <a:ext uri="{FF2B5EF4-FFF2-40B4-BE49-F238E27FC236}">
                  <a16:creationId xmlns:a16="http://schemas.microsoft.com/office/drawing/2014/main" id="{DE157A5A-18B0-404B-87BA-EC46CFDDE192}"/>
                </a:ext>
              </a:extLst>
            </p:cNvPr>
            <p:cNvSpPr/>
            <p:nvPr/>
          </p:nvSpPr>
          <p:spPr>
            <a:xfrm>
              <a:off x="6622811"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37;p26">
            <a:extLst>
              <a:ext uri="{FF2B5EF4-FFF2-40B4-BE49-F238E27FC236}">
                <a16:creationId xmlns:a16="http://schemas.microsoft.com/office/drawing/2014/main" id="{CED5B3A6-898D-4B8E-9542-AB210CFA8A90}"/>
              </a:ext>
            </a:extLst>
          </p:cNvPr>
          <p:cNvGrpSpPr/>
          <p:nvPr/>
        </p:nvGrpSpPr>
        <p:grpSpPr>
          <a:xfrm>
            <a:off x="5461092" y="1990985"/>
            <a:ext cx="2817097" cy="2347973"/>
            <a:chOff x="4845000" y="1878100"/>
            <a:chExt cx="2134811" cy="1779306"/>
          </a:xfrm>
        </p:grpSpPr>
        <p:sp>
          <p:nvSpPr>
            <p:cNvPr id="188" name="Google Shape;138;p26">
              <a:extLst>
                <a:ext uri="{FF2B5EF4-FFF2-40B4-BE49-F238E27FC236}">
                  <a16:creationId xmlns:a16="http://schemas.microsoft.com/office/drawing/2014/main" id="{60C1B147-963C-46C6-9A8D-5FF1436EF1EF}"/>
                </a:ext>
              </a:extLst>
            </p:cNvPr>
            <p:cNvSpPr/>
            <p:nvPr/>
          </p:nvSpPr>
          <p:spPr>
            <a:xfrm>
              <a:off x="4845000"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9;p26">
              <a:extLst>
                <a:ext uri="{FF2B5EF4-FFF2-40B4-BE49-F238E27FC236}">
                  <a16:creationId xmlns:a16="http://schemas.microsoft.com/office/drawing/2014/main" id="{4BD3567C-32FD-4885-959F-B8C44D9CFE2A}"/>
                </a:ext>
              </a:extLst>
            </p:cNvPr>
            <p:cNvSpPr/>
            <p:nvPr/>
          </p:nvSpPr>
          <p:spPr>
            <a:xfrm>
              <a:off x="5200506" y="18781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42;p26">
              <a:extLst>
                <a:ext uri="{FF2B5EF4-FFF2-40B4-BE49-F238E27FC236}">
                  <a16:creationId xmlns:a16="http://schemas.microsoft.com/office/drawing/2014/main" id="{2FB6251E-803A-450F-B821-0EDCF7FACE8F}"/>
                </a:ext>
              </a:extLst>
            </p:cNvPr>
            <p:cNvSpPr/>
            <p:nvPr/>
          </p:nvSpPr>
          <p:spPr>
            <a:xfrm>
              <a:off x="5556294"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43;p26">
              <a:extLst>
                <a:ext uri="{FF2B5EF4-FFF2-40B4-BE49-F238E27FC236}">
                  <a16:creationId xmlns:a16="http://schemas.microsoft.com/office/drawing/2014/main" id="{65D4B2FF-C502-4721-8E68-9D6567EAC235}"/>
                </a:ext>
              </a:extLst>
            </p:cNvPr>
            <p:cNvSpPr/>
            <p:nvPr/>
          </p:nvSpPr>
          <p:spPr>
            <a:xfrm>
              <a:off x="5911800" y="18781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46;p26">
              <a:extLst>
                <a:ext uri="{FF2B5EF4-FFF2-40B4-BE49-F238E27FC236}">
                  <a16:creationId xmlns:a16="http://schemas.microsoft.com/office/drawing/2014/main" id="{5F38019F-2282-4E64-B441-836A97C9DC43}"/>
                </a:ext>
              </a:extLst>
            </p:cNvPr>
            <p:cNvSpPr/>
            <p:nvPr/>
          </p:nvSpPr>
          <p:spPr>
            <a:xfrm>
              <a:off x="6267306"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47;p26">
              <a:extLst>
                <a:ext uri="{FF2B5EF4-FFF2-40B4-BE49-F238E27FC236}">
                  <a16:creationId xmlns:a16="http://schemas.microsoft.com/office/drawing/2014/main" id="{F0B9424D-94F5-477D-9482-45DD577B402D}"/>
                </a:ext>
              </a:extLst>
            </p:cNvPr>
            <p:cNvSpPr/>
            <p:nvPr/>
          </p:nvSpPr>
          <p:spPr>
            <a:xfrm>
              <a:off x="6622811" y="18781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0;p26">
              <a:extLst>
                <a:ext uri="{FF2B5EF4-FFF2-40B4-BE49-F238E27FC236}">
                  <a16:creationId xmlns:a16="http://schemas.microsoft.com/office/drawing/2014/main" id="{80300000-DBF4-4B0A-B41C-5E3EBECA852C}"/>
                </a:ext>
              </a:extLst>
            </p:cNvPr>
            <p:cNvSpPr/>
            <p:nvPr/>
          </p:nvSpPr>
          <p:spPr>
            <a:xfrm>
              <a:off x="4845000"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1;p26">
              <a:extLst>
                <a:ext uri="{FF2B5EF4-FFF2-40B4-BE49-F238E27FC236}">
                  <a16:creationId xmlns:a16="http://schemas.microsoft.com/office/drawing/2014/main" id="{3A86AD32-EB89-42D9-BBA9-66291F59F056}"/>
                </a:ext>
              </a:extLst>
            </p:cNvPr>
            <p:cNvSpPr/>
            <p:nvPr/>
          </p:nvSpPr>
          <p:spPr>
            <a:xfrm>
              <a:off x="5200506" y="2589394"/>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4;p26">
              <a:extLst>
                <a:ext uri="{FF2B5EF4-FFF2-40B4-BE49-F238E27FC236}">
                  <a16:creationId xmlns:a16="http://schemas.microsoft.com/office/drawing/2014/main" id="{CF575F4B-6C3A-4298-A0CD-DDF935A17F71}"/>
                </a:ext>
              </a:extLst>
            </p:cNvPr>
            <p:cNvSpPr/>
            <p:nvPr/>
          </p:nvSpPr>
          <p:spPr>
            <a:xfrm>
              <a:off x="5556294"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5;p26">
              <a:extLst>
                <a:ext uri="{FF2B5EF4-FFF2-40B4-BE49-F238E27FC236}">
                  <a16:creationId xmlns:a16="http://schemas.microsoft.com/office/drawing/2014/main" id="{59DC6EC3-268A-406A-961D-16370B06024D}"/>
                </a:ext>
              </a:extLst>
            </p:cNvPr>
            <p:cNvSpPr/>
            <p:nvPr/>
          </p:nvSpPr>
          <p:spPr>
            <a:xfrm>
              <a:off x="5911800" y="2589394"/>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8;p26">
              <a:extLst>
                <a:ext uri="{FF2B5EF4-FFF2-40B4-BE49-F238E27FC236}">
                  <a16:creationId xmlns:a16="http://schemas.microsoft.com/office/drawing/2014/main" id="{89B118E5-E558-4CD0-89CF-F71507237410}"/>
                </a:ext>
              </a:extLst>
            </p:cNvPr>
            <p:cNvSpPr/>
            <p:nvPr/>
          </p:nvSpPr>
          <p:spPr>
            <a:xfrm>
              <a:off x="6267306"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9;p26">
              <a:extLst>
                <a:ext uri="{FF2B5EF4-FFF2-40B4-BE49-F238E27FC236}">
                  <a16:creationId xmlns:a16="http://schemas.microsoft.com/office/drawing/2014/main" id="{74AFC864-0C38-4A9E-908E-C8F67EB574B5}"/>
                </a:ext>
              </a:extLst>
            </p:cNvPr>
            <p:cNvSpPr/>
            <p:nvPr/>
          </p:nvSpPr>
          <p:spPr>
            <a:xfrm>
              <a:off x="6622811" y="2589394"/>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62;p26">
              <a:extLst>
                <a:ext uri="{FF2B5EF4-FFF2-40B4-BE49-F238E27FC236}">
                  <a16:creationId xmlns:a16="http://schemas.microsoft.com/office/drawing/2014/main" id="{9D076D6E-FE87-4FCB-A3E0-1570F0AAC58C}"/>
                </a:ext>
              </a:extLst>
            </p:cNvPr>
            <p:cNvSpPr/>
            <p:nvPr/>
          </p:nvSpPr>
          <p:spPr>
            <a:xfrm>
              <a:off x="4845000"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63;p26">
              <a:extLst>
                <a:ext uri="{FF2B5EF4-FFF2-40B4-BE49-F238E27FC236}">
                  <a16:creationId xmlns:a16="http://schemas.microsoft.com/office/drawing/2014/main" id="{BF967FB8-5799-4D1E-801D-AEF424C717D8}"/>
                </a:ext>
              </a:extLst>
            </p:cNvPr>
            <p:cNvSpPr/>
            <p:nvPr/>
          </p:nvSpPr>
          <p:spPr>
            <a:xfrm>
              <a:off x="5200506" y="33004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66;p26">
              <a:extLst>
                <a:ext uri="{FF2B5EF4-FFF2-40B4-BE49-F238E27FC236}">
                  <a16:creationId xmlns:a16="http://schemas.microsoft.com/office/drawing/2014/main" id="{A7C966AF-E1B3-4600-8F10-A50AA2AD1798}"/>
                </a:ext>
              </a:extLst>
            </p:cNvPr>
            <p:cNvSpPr/>
            <p:nvPr/>
          </p:nvSpPr>
          <p:spPr>
            <a:xfrm>
              <a:off x="5556294"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7;p26">
              <a:extLst>
                <a:ext uri="{FF2B5EF4-FFF2-40B4-BE49-F238E27FC236}">
                  <a16:creationId xmlns:a16="http://schemas.microsoft.com/office/drawing/2014/main" id="{770F2C5D-7E0A-4B6F-994F-BE19CF37511F}"/>
                </a:ext>
              </a:extLst>
            </p:cNvPr>
            <p:cNvSpPr/>
            <p:nvPr/>
          </p:nvSpPr>
          <p:spPr>
            <a:xfrm>
              <a:off x="5911800" y="33004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0;p26">
              <a:extLst>
                <a:ext uri="{FF2B5EF4-FFF2-40B4-BE49-F238E27FC236}">
                  <a16:creationId xmlns:a16="http://schemas.microsoft.com/office/drawing/2014/main" id="{8B31C611-1865-40EB-A529-AD516EC1C7CB}"/>
                </a:ext>
              </a:extLst>
            </p:cNvPr>
            <p:cNvSpPr/>
            <p:nvPr/>
          </p:nvSpPr>
          <p:spPr>
            <a:xfrm>
              <a:off x="6267306"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1;p26">
              <a:extLst>
                <a:ext uri="{FF2B5EF4-FFF2-40B4-BE49-F238E27FC236}">
                  <a16:creationId xmlns:a16="http://schemas.microsoft.com/office/drawing/2014/main" id="{9C187C6E-DDF1-4876-971E-F6783ABE8936}"/>
                </a:ext>
              </a:extLst>
            </p:cNvPr>
            <p:cNvSpPr/>
            <p:nvPr/>
          </p:nvSpPr>
          <p:spPr>
            <a:xfrm>
              <a:off x="6622811" y="33004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137;p26">
            <a:extLst>
              <a:ext uri="{FF2B5EF4-FFF2-40B4-BE49-F238E27FC236}">
                <a16:creationId xmlns:a16="http://schemas.microsoft.com/office/drawing/2014/main" id="{872D6565-4D59-4333-9F28-3C7AD9652356}"/>
              </a:ext>
            </a:extLst>
          </p:cNvPr>
          <p:cNvGrpSpPr/>
          <p:nvPr/>
        </p:nvGrpSpPr>
        <p:grpSpPr>
          <a:xfrm>
            <a:off x="9330906" y="1993143"/>
            <a:ext cx="2347973" cy="2347973"/>
            <a:chOff x="4845000" y="1878100"/>
            <a:chExt cx="1779306" cy="1779306"/>
          </a:xfrm>
        </p:grpSpPr>
        <p:sp>
          <p:nvSpPr>
            <p:cNvPr id="225" name="Google Shape;138;p26">
              <a:extLst>
                <a:ext uri="{FF2B5EF4-FFF2-40B4-BE49-F238E27FC236}">
                  <a16:creationId xmlns:a16="http://schemas.microsoft.com/office/drawing/2014/main" id="{39109EA0-84C7-4759-89C5-EB3454EE0779}"/>
                </a:ext>
              </a:extLst>
            </p:cNvPr>
            <p:cNvSpPr/>
            <p:nvPr/>
          </p:nvSpPr>
          <p:spPr>
            <a:xfrm>
              <a:off x="4845000"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2;p26">
              <a:extLst>
                <a:ext uri="{FF2B5EF4-FFF2-40B4-BE49-F238E27FC236}">
                  <a16:creationId xmlns:a16="http://schemas.microsoft.com/office/drawing/2014/main" id="{B0B26463-2D97-4A12-8D70-AF610A953D6F}"/>
                </a:ext>
              </a:extLst>
            </p:cNvPr>
            <p:cNvSpPr/>
            <p:nvPr/>
          </p:nvSpPr>
          <p:spPr>
            <a:xfrm>
              <a:off x="5556294"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6;p26">
              <a:extLst>
                <a:ext uri="{FF2B5EF4-FFF2-40B4-BE49-F238E27FC236}">
                  <a16:creationId xmlns:a16="http://schemas.microsoft.com/office/drawing/2014/main" id="{5EE4CBFA-9BEF-4D20-A816-1C038CD2EBE5}"/>
                </a:ext>
              </a:extLst>
            </p:cNvPr>
            <p:cNvSpPr/>
            <p:nvPr/>
          </p:nvSpPr>
          <p:spPr>
            <a:xfrm>
              <a:off x="6267306"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0;p26">
              <a:extLst>
                <a:ext uri="{FF2B5EF4-FFF2-40B4-BE49-F238E27FC236}">
                  <a16:creationId xmlns:a16="http://schemas.microsoft.com/office/drawing/2014/main" id="{53502380-B0CD-4939-A6C4-D80DCA2D947F}"/>
                </a:ext>
              </a:extLst>
            </p:cNvPr>
            <p:cNvSpPr/>
            <p:nvPr/>
          </p:nvSpPr>
          <p:spPr>
            <a:xfrm>
              <a:off x="4845000"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4;p26">
              <a:extLst>
                <a:ext uri="{FF2B5EF4-FFF2-40B4-BE49-F238E27FC236}">
                  <a16:creationId xmlns:a16="http://schemas.microsoft.com/office/drawing/2014/main" id="{DD323B61-7AF0-4C66-9E73-FA280CCC95A5}"/>
                </a:ext>
              </a:extLst>
            </p:cNvPr>
            <p:cNvSpPr/>
            <p:nvPr/>
          </p:nvSpPr>
          <p:spPr>
            <a:xfrm>
              <a:off x="5556294"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8;p26">
              <a:extLst>
                <a:ext uri="{FF2B5EF4-FFF2-40B4-BE49-F238E27FC236}">
                  <a16:creationId xmlns:a16="http://schemas.microsoft.com/office/drawing/2014/main" id="{1B752C56-9E94-4106-8023-453D823B2AE9}"/>
                </a:ext>
              </a:extLst>
            </p:cNvPr>
            <p:cNvSpPr/>
            <p:nvPr/>
          </p:nvSpPr>
          <p:spPr>
            <a:xfrm>
              <a:off x="6267306"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2;p26">
              <a:extLst>
                <a:ext uri="{FF2B5EF4-FFF2-40B4-BE49-F238E27FC236}">
                  <a16:creationId xmlns:a16="http://schemas.microsoft.com/office/drawing/2014/main" id="{86A515E7-652C-42F7-83BC-E173140FA98A}"/>
                </a:ext>
              </a:extLst>
            </p:cNvPr>
            <p:cNvSpPr/>
            <p:nvPr/>
          </p:nvSpPr>
          <p:spPr>
            <a:xfrm>
              <a:off x="4845000"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6;p26">
              <a:extLst>
                <a:ext uri="{FF2B5EF4-FFF2-40B4-BE49-F238E27FC236}">
                  <a16:creationId xmlns:a16="http://schemas.microsoft.com/office/drawing/2014/main" id="{C0EA01FE-7EF3-4080-BDB9-041C77A290A1}"/>
                </a:ext>
              </a:extLst>
            </p:cNvPr>
            <p:cNvSpPr/>
            <p:nvPr/>
          </p:nvSpPr>
          <p:spPr>
            <a:xfrm>
              <a:off x="5556294"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70;p26">
              <a:extLst>
                <a:ext uri="{FF2B5EF4-FFF2-40B4-BE49-F238E27FC236}">
                  <a16:creationId xmlns:a16="http://schemas.microsoft.com/office/drawing/2014/main" id="{F02C0DF3-3C41-492F-B9BD-E4A11BFA9335}"/>
                </a:ext>
              </a:extLst>
            </p:cNvPr>
            <p:cNvSpPr/>
            <p:nvPr/>
          </p:nvSpPr>
          <p:spPr>
            <a:xfrm>
              <a:off x="6267306"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文本框 242">
            <a:extLst>
              <a:ext uri="{FF2B5EF4-FFF2-40B4-BE49-F238E27FC236}">
                <a16:creationId xmlns:a16="http://schemas.microsoft.com/office/drawing/2014/main" id="{57B460BC-2BA2-4EE4-99D1-D760005A56F9}"/>
              </a:ext>
            </a:extLst>
          </p:cNvPr>
          <p:cNvSpPr txBox="1"/>
          <p:nvPr/>
        </p:nvSpPr>
        <p:spPr>
          <a:xfrm>
            <a:off x="2019273" y="1027875"/>
            <a:ext cx="1572355" cy="471097"/>
          </a:xfrm>
          <a:prstGeom prst="rect">
            <a:avLst/>
          </a:prstGeom>
          <a:noFill/>
        </p:spPr>
        <p:txBody>
          <a:bodyPr wrap="square" rtlCol="0">
            <a:spAutoFit/>
          </a:bodyPr>
          <a:lstStyle/>
          <a:p>
            <a:r>
              <a:rPr lang="zh-CN" altLang="en-US" sz="2400" dirty="0"/>
              <a:t>原始数据</a:t>
            </a:r>
          </a:p>
        </p:txBody>
      </p:sp>
      <p:sp>
        <p:nvSpPr>
          <p:cNvPr id="244" name="文本框 243">
            <a:extLst>
              <a:ext uri="{FF2B5EF4-FFF2-40B4-BE49-F238E27FC236}">
                <a16:creationId xmlns:a16="http://schemas.microsoft.com/office/drawing/2014/main" id="{6438C006-D197-4432-8798-3E9D40B73A32}"/>
              </a:ext>
            </a:extLst>
          </p:cNvPr>
          <p:cNvSpPr txBox="1"/>
          <p:nvPr/>
        </p:nvSpPr>
        <p:spPr>
          <a:xfrm>
            <a:off x="6029772" y="1027875"/>
            <a:ext cx="1150518" cy="461665"/>
          </a:xfrm>
          <a:prstGeom prst="rect">
            <a:avLst/>
          </a:prstGeom>
          <a:noFill/>
        </p:spPr>
        <p:txBody>
          <a:bodyPr wrap="square" rtlCol="0">
            <a:spAutoFit/>
          </a:bodyPr>
          <a:lstStyle/>
          <a:p>
            <a:r>
              <a:rPr lang="zh-CN" altLang="en-US" sz="2400" dirty="0"/>
              <a:t>去除行</a:t>
            </a:r>
          </a:p>
        </p:txBody>
      </p:sp>
      <p:sp>
        <p:nvSpPr>
          <p:cNvPr id="245" name="文本框 244">
            <a:extLst>
              <a:ext uri="{FF2B5EF4-FFF2-40B4-BE49-F238E27FC236}">
                <a16:creationId xmlns:a16="http://schemas.microsoft.com/office/drawing/2014/main" id="{AFFC199C-34E3-48BA-BDE3-14DC5F82B6AC}"/>
              </a:ext>
            </a:extLst>
          </p:cNvPr>
          <p:cNvSpPr txBox="1"/>
          <p:nvPr/>
        </p:nvSpPr>
        <p:spPr>
          <a:xfrm>
            <a:off x="9718900" y="1052734"/>
            <a:ext cx="1150519" cy="471097"/>
          </a:xfrm>
          <a:prstGeom prst="rect">
            <a:avLst/>
          </a:prstGeom>
          <a:noFill/>
        </p:spPr>
        <p:txBody>
          <a:bodyPr wrap="square" rtlCol="0">
            <a:spAutoFit/>
          </a:bodyPr>
          <a:lstStyle/>
          <a:p>
            <a:r>
              <a:rPr lang="zh-CN" altLang="en-US" sz="2400" dirty="0"/>
              <a:t>去除列</a:t>
            </a:r>
          </a:p>
        </p:txBody>
      </p:sp>
    </p:spTree>
    <p:extLst>
      <p:ext uri="{BB962C8B-B14F-4D97-AF65-F5344CB8AC3E}">
        <p14:creationId xmlns:p14="http://schemas.microsoft.com/office/powerpoint/2010/main" val="2965948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275;p29">
            <a:extLst>
              <a:ext uri="{FF2B5EF4-FFF2-40B4-BE49-F238E27FC236}">
                <a16:creationId xmlns:a16="http://schemas.microsoft.com/office/drawing/2014/main" id="{4D0FF628-5E90-4BC9-9900-BAB096BE2B20}"/>
              </a:ext>
            </a:extLst>
          </p:cNvPr>
          <p:cNvGrpSpPr/>
          <p:nvPr/>
        </p:nvGrpSpPr>
        <p:grpSpPr>
          <a:xfrm>
            <a:off x="1578329" y="1766898"/>
            <a:ext cx="2817097" cy="2817097"/>
            <a:chOff x="4845000" y="1878100"/>
            <a:chExt cx="2134811" cy="2134811"/>
          </a:xfrm>
        </p:grpSpPr>
        <p:sp>
          <p:nvSpPr>
            <p:cNvPr id="3" name="Google Shape;276;p29">
              <a:extLst>
                <a:ext uri="{FF2B5EF4-FFF2-40B4-BE49-F238E27FC236}">
                  <a16:creationId xmlns:a16="http://schemas.microsoft.com/office/drawing/2014/main" id="{307DE2AB-7E66-4A06-8057-BECEF4555F8F}"/>
                </a:ext>
              </a:extLst>
            </p:cNvPr>
            <p:cNvSpPr/>
            <p:nvPr/>
          </p:nvSpPr>
          <p:spPr>
            <a:xfrm>
              <a:off x="4845000"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7;p29">
              <a:extLst>
                <a:ext uri="{FF2B5EF4-FFF2-40B4-BE49-F238E27FC236}">
                  <a16:creationId xmlns:a16="http://schemas.microsoft.com/office/drawing/2014/main" id="{98B66A21-182C-4D14-B0A6-DE724DB04D91}"/>
                </a:ext>
              </a:extLst>
            </p:cNvPr>
            <p:cNvSpPr/>
            <p:nvPr/>
          </p:nvSpPr>
          <p:spPr>
            <a:xfrm>
              <a:off x="5200506" y="18781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8;p29">
              <a:extLst>
                <a:ext uri="{FF2B5EF4-FFF2-40B4-BE49-F238E27FC236}">
                  <a16:creationId xmlns:a16="http://schemas.microsoft.com/office/drawing/2014/main" id="{2F8DF223-B1CA-40ED-BFCD-B7BC8B2055A7}"/>
                </a:ext>
              </a:extLst>
            </p:cNvPr>
            <p:cNvSpPr/>
            <p:nvPr/>
          </p:nvSpPr>
          <p:spPr>
            <a:xfrm>
              <a:off x="4845000"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9;p29">
              <a:extLst>
                <a:ext uri="{FF2B5EF4-FFF2-40B4-BE49-F238E27FC236}">
                  <a16:creationId xmlns:a16="http://schemas.microsoft.com/office/drawing/2014/main" id="{4A4B69E7-55FF-42AC-8A59-B90CC0BF7CA1}"/>
                </a:ext>
              </a:extLst>
            </p:cNvPr>
            <p:cNvSpPr/>
            <p:nvPr/>
          </p:nvSpPr>
          <p:spPr>
            <a:xfrm>
              <a:off x="5200506"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0;p29">
              <a:extLst>
                <a:ext uri="{FF2B5EF4-FFF2-40B4-BE49-F238E27FC236}">
                  <a16:creationId xmlns:a16="http://schemas.microsoft.com/office/drawing/2014/main" id="{F65A94C2-A2F4-4F30-AB0D-5C7C6B2F47E3}"/>
                </a:ext>
              </a:extLst>
            </p:cNvPr>
            <p:cNvSpPr/>
            <p:nvPr/>
          </p:nvSpPr>
          <p:spPr>
            <a:xfrm>
              <a:off x="5556294"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1;p29">
              <a:extLst>
                <a:ext uri="{FF2B5EF4-FFF2-40B4-BE49-F238E27FC236}">
                  <a16:creationId xmlns:a16="http://schemas.microsoft.com/office/drawing/2014/main" id="{4EFFD9D6-DBC8-4FF1-8BCD-09B2ABE4F564}"/>
                </a:ext>
              </a:extLst>
            </p:cNvPr>
            <p:cNvSpPr/>
            <p:nvPr/>
          </p:nvSpPr>
          <p:spPr>
            <a:xfrm>
              <a:off x="5911800" y="18781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2;p29">
              <a:extLst>
                <a:ext uri="{FF2B5EF4-FFF2-40B4-BE49-F238E27FC236}">
                  <a16:creationId xmlns:a16="http://schemas.microsoft.com/office/drawing/2014/main" id="{F666583F-9DF6-4341-8164-A07A9938D3F6}"/>
                </a:ext>
              </a:extLst>
            </p:cNvPr>
            <p:cNvSpPr/>
            <p:nvPr/>
          </p:nvSpPr>
          <p:spPr>
            <a:xfrm>
              <a:off x="5556294"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3;p29">
              <a:extLst>
                <a:ext uri="{FF2B5EF4-FFF2-40B4-BE49-F238E27FC236}">
                  <a16:creationId xmlns:a16="http://schemas.microsoft.com/office/drawing/2014/main" id="{05DD30B1-8FF4-4F3E-8EEE-85B88C8CBA65}"/>
                </a:ext>
              </a:extLst>
            </p:cNvPr>
            <p:cNvSpPr/>
            <p:nvPr/>
          </p:nvSpPr>
          <p:spPr>
            <a:xfrm>
              <a:off x="5911800"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4;p29">
              <a:extLst>
                <a:ext uri="{FF2B5EF4-FFF2-40B4-BE49-F238E27FC236}">
                  <a16:creationId xmlns:a16="http://schemas.microsoft.com/office/drawing/2014/main" id="{6D1FA4AF-5ECA-42F6-AE4C-03465ED87868}"/>
                </a:ext>
              </a:extLst>
            </p:cNvPr>
            <p:cNvSpPr/>
            <p:nvPr/>
          </p:nvSpPr>
          <p:spPr>
            <a:xfrm>
              <a:off x="6267306" y="1878100"/>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5;p29">
              <a:extLst>
                <a:ext uri="{FF2B5EF4-FFF2-40B4-BE49-F238E27FC236}">
                  <a16:creationId xmlns:a16="http://schemas.microsoft.com/office/drawing/2014/main" id="{99C25163-A77D-4E26-B5ED-ADE30B506A4D}"/>
                </a:ext>
              </a:extLst>
            </p:cNvPr>
            <p:cNvSpPr/>
            <p:nvPr/>
          </p:nvSpPr>
          <p:spPr>
            <a:xfrm>
              <a:off x="6622811" y="18781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6;p29">
              <a:extLst>
                <a:ext uri="{FF2B5EF4-FFF2-40B4-BE49-F238E27FC236}">
                  <a16:creationId xmlns:a16="http://schemas.microsoft.com/office/drawing/2014/main" id="{891C223C-F550-440F-ADB7-944DE0136EEF}"/>
                </a:ext>
              </a:extLst>
            </p:cNvPr>
            <p:cNvSpPr/>
            <p:nvPr/>
          </p:nvSpPr>
          <p:spPr>
            <a:xfrm>
              <a:off x="6267306"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7;p29">
              <a:extLst>
                <a:ext uri="{FF2B5EF4-FFF2-40B4-BE49-F238E27FC236}">
                  <a16:creationId xmlns:a16="http://schemas.microsoft.com/office/drawing/2014/main" id="{821A7A77-165D-4475-822C-8E48F524A70D}"/>
                </a:ext>
              </a:extLst>
            </p:cNvPr>
            <p:cNvSpPr/>
            <p:nvPr/>
          </p:nvSpPr>
          <p:spPr>
            <a:xfrm>
              <a:off x="6622811" y="22336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8;p29">
              <a:extLst>
                <a:ext uri="{FF2B5EF4-FFF2-40B4-BE49-F238E27FC236}">
                  <a16:creationId xmlns:a16="http://schemas.microsoft.com/office/drawing/2014/main" id="{CC369EA3-7601-41C4-93B7-4A33B4A18453}"/>
                </a:ext>
              </a:extLst>
            </p:cNvPr>
            <p:cNvSpPr/>
            <p:nvPr/>
          </p:nvSpPr>
          <p:spPr>
            <a:xfrm>
              <a:off x="4845000"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9;p29">
              <a:extLst>
                <a:ext uri="{FF2B5EF4-FFF2-40B4-BE49-F238E27FC236}">
                  <a16:creationId xmlns:a16="http://schemas.microsoft.com/office/drawing/2014/main" id="{0A55A138-CF37-408A-BFD8-C41AFAAED684}"/>
                </a:ext>
              </a:extLst>
            </p:cNvPr>
            <p:cNvSpPr/>
            <p:nvPr/>
          </p:nvSpPr>
          <p:spPr>
            <a:xfrm>
              <a:off x="5200506" y="2589394"/>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0;p29">
              <a:extLst>
                <a:ext uri="{FF2B5EF4-FFF2-40B4-BE49-F238E27FC236}">
                  <a16:creationId xmlns:a16="http://schemas.microsoft.com/office/drawing/2014/main" id="{34E455D7-4C14-4D77-9079-90CA7E4031A0}"/>
                </a:ext>
              </a:extLst>
            </p:cNvPr>
            <p:cNvSpPr/>
            <p:nvPr/>
          </p:nvSpPr>
          <p:spPr>
            <a:xfrm>
              <a:off x="4845000"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1;p29">
              <a:extLst>
                <a:ext uri="{FF2B5EF4-FFF2-40B4-BE49-F238E27FC236}">
                  <a16:creationId xmlns:a16="http://schemas.microsoft.com/office/drawing/2014/main" id="{6FA68FEF-4BEB-4EB6-BF3E-A6F42D668324}"/>
                </a:ext>
              </a:extLst>
            </p:cNvPr>
            <p:cNvSpPr/>
            <p:nvPr/>
          </p:nvSpPr>
          <p:spPr>
            <a:xfrm>
              <a:off x="5200506"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2;p29">
              <a:extLst>
                <a:ext uri="{FF2B5EF4-FFF2-40B4-BE49-F238E27FC236}">
                  <a16:creationId xmlns:a16="http://schemas.microsoft.com/office/drawing/2014/main" id="{DD6B853C-276A-4483-B082-695F1CA9789D}"/>
                </a:ext>
              </a:extLst>
            </p:cNvPr>
            <p:cNvSpPr/>
            <p:nvPr/>
          </p:nvSpPr>
          <p:spPr>
            <a:xfrm>
              <a:off x="5556294"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3;p29">
              <a:extLst>
                <a:ext uri="{FF2B5EF4-FFF2-40B4-BE49-F238E27FC236}">
                  <a16:creationId xmlns:a16="http://schemas.microsoft.com/office/drawing/2014/main" id="{89252464-8DA6-4A73-81D3-F2137209BB67}"/>
                </a:ext>
              </a:extLst>
            </p:cNvPr>
            <p:cNvSpPr/>
            <p:nvPr/>
          </p:nvSpPr>
          <p:spPr>
            <a:xfrm>
              <a:off x="5911800" y="2589394"/>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4;p29">
              <a:extLst>
                <a:ext uri="{FF2B5EF4-FFF2-40B4-BE49-F238E27FC236}">
                  <a16:creationId xmlns:a16="http://schemas.microsoft.com/office/drawing/2014/main" id="{22C00FC3-6CE2-4EA6-B39A-496C44162143}"/>
                </a:ext>
              </a:extLst>
            </p:cNvPr>
            <p:cNvSpPr/>
            <p:nvPr/>
          </p:nvSpPr>
          <p:spPr>
            <a:xfrm>
              <a:off x="5556294"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5;p29">
              <a:extLst>
                <a:ext uri="{FF2B5EF4-FFF2-40B4-BE49-F238E27FC236}">
                  <a16:creationId xmlns:a16="http://schemas.microsoft.com/office/drawing/2014/main" id="{AA45C28E-F3C4-469D-BB37-A0EF0FA5865C}"/>
                </a:ext>
              </a:extLst>
            </p:cNvPr>
            <p:cNvSpPr/>
            <p:nvPr/>
          </p:nvSpPr>
          <p:spPr>
            <a:xfrm>
              <a:off x="5911800"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6;p29">
              <a:extLst>
                <a:ext uri="{FF2B5EF4-FFF2-40B4-BE49-F238E27FC236}">
                  <a16:creationId xmlns:a16="http://schemas.microsoft.com/office/drawing/2014/main" id="{4737C5D6-14C0-4264-88A5-F9CF5497E73B}"/>
                </a:ext>
              </a:extLst>
            </p:cNvPr>
            <p:cNvSpPr/>
            <p:nvPr/>
          </p:nvSpPr>
          <p:spPr>
            <a:xfrm>
              <a:off x="6267306" y="2589394"/>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7;p29">
              <a:extLst>
                <a:ext uri="{FF2B5EF4-FFF2-40B4-BE49-F238E27FC236}">
                  <a16:creationId xmlns:a16="http://schemas.microsoft.com/office/drawing/2014/main" id="{4999C6E5-40C0-4BD9-8847-D8700F6B8465}"/>
                </a:ext>
              </a:extLst>
            </p:cNvPr>
            <p:cNvSpPr/>
            <p:nvPr/>
          </p:nvSpPr>
          <p:spPr>
            <a:xfrm>
              <a:off x="6622811" y="2589394"/>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8;p29">
              <a:extLst>
                <a:ext uri="{FF2B5EF4-FFF2-40B4-BE49-F238E27FC236}">
                  <a16:creationId xmlns:a16="http://schemas.microsoft.com/office/drawing/2014/main" id="{966C728C-096F-4AC8-BCBD-D9B86892B82F}"/>
                </a:ext>
              </a:extLst>
            </p:cNvPr>
            <p:cNvSpPr/>
            <p:nvPr/>
          </p:nvSpPr>
          <p:spPr>
            <a:xfrm>
              <a:off x="6267306"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9;p29">
              <a:extLst>
                <a:ext uri="{FF2B5EF4-FFF2-40B4-BE49-F238E27FC236}">
                  <a16:creationId xmlns:a16="http://schemas.microsoft.com/office/drawing/2014/main" id="{67F4442E-11F1-46BB-9D13-20325CF8DEC4}"/>
                </a:ext>
              </a:extLst>
            </p:cNvPr>
            <p:cNvSpPr/>
            <p:nvPr/>
          </p:nvSpPr>
          <p:spPr>
            <a:xfrm>
              <a:off x="6622811" y="2944900"/>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0;p29">
              <a:extLst>
                <a:ext uri="{FF2B5EF4-FFF2-40B4-BE49-F238E27FC236}">
                  <a16:creationId xmlns:a16="http://schemas.microsoft.com/office/drawing/2014/main" id="{8C525AD3-9E55-4256-8460-A8251AAD4B84}"/>
                </a:ext>
              </a:extLst>
            </p:cNvPr>
            <p:cNvSpPr/>
            <p:nvPr/>
          </p:nvSpPr>
          <p:spPr>
            <a:xfrm>
              <a:off x="4845000"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1;p29">
              <a:extLst>
                <a:ext uri="{FF2B5EF4-FFF2-40B4-BE49-F238E27FC236}">
                  <a16:creationId xmlns:a16="http://schemas.microsoft.com/office/drawing/2014/main" id="{120BBEF5-7314-44E2-937E-A562EA36088F}"/>
                </a:ext>
              </a:extLst>
            </p:cNvPr>
            <p:cNvSpPr/>
            <p:nvPr/>
          </p:nvSpPr>
          <p:spPr>
            <a:xfrm>
              <a:off x="5200506" y="33004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2;p29">
              <a:extLst>
                <a:ext uri="{FF2B5EF4-FFF2-40B4-BE49-F238E27FC236}">
                  <a16:creationId xmlns:a16="http://schemas.microsoft.com/office/drawing/2014/main" id="{B4EA9966-7CAD-407D-A59F-7053027C0C3D}"/>
                </a:ext>
              </a:extLst>
            </p:cNvPr>
            <p:cNvSpPr/>
            <p:nvPr/>
          </p:nvSpPr>
          <p:spPr>
            <a:xfrm>
              <a:off x="4845000"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3;p29">
              <a:extLst>
                <a:ext uri="{FF2B5EF4-FFF2-40B4-BE49-F238E27FC236}">
                  <a16:creationId xmlns:a16="http://schemas.microsoft.com/office/drawing/2014/main" id="{35647330-21A2-4F74-AB5B-59952EF133D3}"/>
                </a:ext>
              </a:extLst>
            </p:cNvPr>
            <p:cNvSpPr/>
            <p:nvPr/>
          </p:nvSpPr>
          <p:spPr>
            <a:xfrm>
              <a:off x="5200506"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4;p29">
              <a:extLst>
                <a:ext uri="{FF2B5EF4-FFF2-40B4-BE49-F238E27FC236}">
                  <a16:creationId xmlns:a16="http://schemas.microsoft.com/office/drawing/2014/main" id="{3C239CB9-2A24-43D2-BC2E-3209CE9DD820}"/>
                </a:ext>
              </a:extLst>
            </p:cNvPr>
            <p:cNvSpPr/>
            <p:nvPr/>
          </p:nvSpPr>
          <p:spPr>
            <a:xfrm>
              <a:off x="5556294"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5;p29">
              <a:extLst>
                <a:ext uri="{FF2B5EF4-FFF2-40B4-BE49-F238E27FC236}">
                  <a16:creationId xmlns:a16="http://schemas.microsoft.com/office/drawing/2014/main" id="{F31DACF7-EDD0-4001-8A0F-5F854B6C4F92}"/>
                </a:ext>
              </a:extLst>
            </p:cNvPr>
            <p:cNvSpPr/>
            <p:nvPr/>
          </p:nvSpPr>
          <p:spPr>
            <a:xfrm>
              <a:off x="5911800" y="33004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6;p29">
              <a:extLst>
                <a:ext uri="{FF2B5EF4-FFF2-40B4-BE49-F238E27FC236}">
                  <a16:creationId xmlns:a16="http://schemas.microsoft.com/office/drawing/2014/main" id="{57B56E4E-0E56-46CF-AC44-56302099D947}"/>
                </a:ext>
              </a:extLst>
            </p:cNvPr>
            <p:cNvSpPr/>
            <p:nvPr/>
          </p:nvSpPr>
          <p:spPr>
            <a:xfrm>
              <a:off x="5556294"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7;p29">
              <a:extLst>
                <a:ext uri="{FF2B5EF4-FFF2-40B4-BE49-F238E27FC236}">
                  <a16:creationId xmlns:a16="http://schemas.microsoft.com/office/drawing/2014/main" id="{E8A255F6-E1F8-4374-8228-A578AF8D52DE}"/>
                </a:ext>
              </a:extLst>
            </p:cNvPr>
            <p:cNvSpPr/>
            <p:nvPr/>
          </p:nvSpPr>
          <p:spPr>
            <a:xfrm>
              <a:off x="5911800"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8;p29">
              <a:extLst>
                <a:ext uri="{FF2B5EF4-FFF2-40B4-BE49-F238E27FC236}">
                  <a16:creationId xmlns:a16="http://schemas.microsoft.com/office/drawing/2014/main" id="{B4EA33F6-8BEA-4C05-8692-5B68320F2EF7}"/>
                </a:ext>
              </a:extLst>
            </p:cNvPr>
            <p:cNvSpPr/>
            <p:nvPr/>
          </p:nvSpPr>
          <p:spPr>
            <a:xfrm>
              <a:off x="6267306" y="3300406"/>
              <a:ext cx="357000" cy="357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9;p29">
              <a:extLst>
                <a:ext uri="{FF2B5EF4-FFF2-40B4-BE49-F238E27FC236}">
                  <a16:creationId xmlns:a16="http://schemas.microsoft.com/office/drawing/2014/main" id="{59948323-3CE5-4FAC-9A0A-1EB24FA50866}"/>
                </a:ext>
              </a:extLst>
            </p:cNvPr>
            <p:cNvSpPr/>
            <p:nvPr/>
          </p:nvSpPr>
          <p:spPr>
            <a:xfrm>
              <a:off x="6622811" y="3300406"/>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0;p29">
              <a:extLst>
                <a:ext uri="{FF2B5EF4-FFF2-40B4-BE49-F238E27FC236}">
                  <a16:creationId xmlns:a16="http://schemas.microsoft.com/office/drawing/2014/main" id="{6E49A55A-BDA6-4BE6-A3DE-919F9F62708E}"/>
                </a:ext>
              </a:extLst>
            </p:cNvPr>
            <p:cNvSpPr/>
            <p:nvPr/>
          </p:nvSpPr>
          <p:spPr>
            <a:xfrm>
              <a:off x="6267306"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1;p29">
              <a:extLst>
                <a:ext uri="{FF2B5EF4-FFF2-40B4-BE49-F238E27FC236}">
                  <a16:creationId xmlns:a16="http://schemas.microsoft.com/office/drawing/2014/main" id="{6099C527-6370-4BE5-BF9A-EB65CC5A68ED}"/>
                </a:ext>
              </a:extLst>
            </p:cNvPr>
            <p:cNvSpPr/>
            <p:nvPr/>
          </p:nvSpPr>
          <p:spPr>
            <a:xfrm>
              <a:off x="6622811" y="3655911"/>
              <a:ext cx="357000" cy="357000"/>
            </a:xfrm>
            <a:prstGeom prst="rect">
              <a:avLst/>
            </a:prstGeom>
            <a:solidFill>
              <a:srgbClr val="000000"/>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12;p29">
            <a:extLst>
              <a:ext uri="{FF2B5EF4-FFF2-40B4-BE49-F238E27FC236}">
                <a16:creationId xmlns:a16="http://schemas.microsoft.com/office/drawing/2014/main" id="{B3BA2CF2-A2C7-4F54-8A3F-CC79E6B49314}"/>
              </a:ext>
            </a:extLst>
          </p:cNvPr>
          <p:cNvSpPr/>
          <p:nvPr/>
        </p:nvSpPr>
        <p:spPr>
          <a:xfrm>
            <a:off x="7899046" y="2470022"/>
            <a:ext cx="471000" cy="471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3;p29">
            <a:extLst>
              <a:ext uri="{FF2B5EF4-FFF2-40B4-BE49-F238E27FC236}">
                <a16:creationId xmlns:a16="http://schemas.microsoft.com/office/drawing/2014/main" id="{152239EA-61B9-4D47-A6E0-AB174727716C}"/>
              </a:ext>
            </a:extLst>
          </p:cNvPr>
          <p:cNvSpPr/>
          <p:nvPr/>
        </p:nvSpPr>
        <p:spPr>
          <a:xfrm>
            <a:off x="8368171" y="2470022"/>
            <a:ext cx="471000" cy="471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4;p29">
            <a:extLst>
              <a:ext uri="{FF2B5EF4-FFF2-40B4-BE49-F238E27FC236}">
                <a16:creationId xmlns:a16="http://schemas.microsoft.com/office/drawing/2014/main" id="{12CFA862-100C-4C9D-B19F-F3B2BA683407}"/>
              </a:ext>
            </a:extLst>
          </p:cNvPr>
          <p:cNvSpPr/>
          <p:nvPr/>
        </p:nvSpPr>
        <p:spPr>
          <a:xfrm>
            <a:off x="7899046" y="2939147"/>
            <a:ext cx="471000" cy="471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5;p29">
            <a:extLst>
              <a:ext uri="{FF2B5EF4-FFF2-40B4-BE49-F238E27FC236}">
                <a16:creationId xmlns:a16="http://schemas.microsoft.com/office/drawing/2014/main" id="{805F0135-F149-4E62-86D2-6A0CAC835B3F}"/>
              </a:ext>
            </a:extLst>
          </p:cNvPr>
          <p:cNvSpPr/>
          <p:nvPr/>
        </p:nvSpPr>
        <p:spPr>
          <a:xfrm>
            <a:off x="8368171" y="2939147"/>
            <a:ext cx="471000" cy="471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16;p29">
            <a:extLst>
              <a:ext uri="{FF2B5EF4-FFF2-40B4-BE49-F238E27FC236}">
                <a16:creationId xmlns:a16="http://schemas.microsoft.com/office/drawing/2014/main" id="{46BFDCF3-2DDD-461D-A758-AAF36DB62393}"/>
              </a:ext>
            </a:extLst>
          </p:cNvPr>
          <p:cNvSpPr/>
          <p:nvPr/>
        </p:nvSpPr>
        <p:spPr>
          <a:xfrm>
            <a:off x="8837670" y="2470022"/>
            <a:ext cx="471000" cy="471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7;p29">
            <a:extLst>
              <a:ext uri="{FF2B5EF4-FFF2-40B4-BE49-F238E27FC236}">
                <a16:creationId xmlns:a16="http://schemas.microsoft.com/office/drawing/2014/main" id="{17086A39-C4CF-4C36-A10D-9A7CA17C4E12}"/>
              </a:ext>
            </a:extLst>
          </p:cNvPr>
          <p:cNvSpPr/>
          <p:nvPr/>
        </p:nvSpPr>
        <p:spPr>
          <a:xfrm>
            <a:off x="8837670" y="2939147"/>
            <a:ext cx="471000" cy="471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8;p29">
            <a:extLst>
              <a:ext uri="{FF2B5EF4-FFF2-40B4-BE49-F238E27FC236}">
                <a16:creationId xmlns:a16="http://schemas.microsoft.com/office/drawing/2014/main" id="{6DC963A2-7F8B-4F69-88C2-9ECBC92893BE}"/>
              </a:ext>
            </a:extLst>
          </p:cNvPr>
          <p:cNvSpPr/>
          <p:nvPr/>
        </p:nvSpPr>
        <p:spPr>
          <a:xfrm>
            <a:off x="7899046" y="3408646"/>
            <a:ext cx="471000" cy="471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9;p29">
            <a:extLst>
              <a:ext uri="{FF2B5EF4-FFF2-40B4-BE49-F238E27FC236}">
                <a16:creationId xmlns:a16="http://schemas.microsoft.com/office/drawing/2014/main" id="{DFD34B8A-420F-4135-A3BA-F6389DE85DFE}"/>
              </a:ext>
            </a:extLst>
          </p:cNvPr>
          <p:cNvSpPr/>
          <p:nvPr/>
        </p:nvSpPr>
        <p:spPr>
          <a:xfrm>
            <a:off x="8368171" y="3408646"/>
            <a:ext cx="471000" cy="471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0;p29">
            <a:extLst>
              <a:ext uri="{FF2B5EF4-FFF2-40B4-BE49-F238E27FC236}">
                <a16:creationId xmlns:a16="http://schemas.microsoft.com/office/drawing/2014/main" id="{852293C9-3FB6-4427-9F70-894E2D0D9542}"/>
              </a:ext>
            </a:extLst>
          </p:cNvPr>
          <p:cNvSpPr/>
          <p:nvPr/>
        </p:nvSpPr>
        <p:spPr>
          <a:xfrm>
            <a:off x="8837670" y="3408646"/>
            <a:ext cx="471000" cy="471000"/>
          </a:xfrm>
          <a:prstGeom prst="rect">
            <a:avLst/>
          </a:prstGeom>
          <a:solidFill>
            <a:srgbClr val="FFFFF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文本框 47">
            <a:extLst>
              <a:ext uri="{FF2B5EF4-FFF2-40B4-BE49-F238E27FC236}">
                <a16:creationId xmlns:a16="http://schemas.microsoft.com/office/drawing/2014/main" id="{33B470C8-F7D6-475D-8136-1B602F446F7F}"/>
              </a:ext>
            </a:extLst>
          </p:cNvPr>
          <p:cNvSpPr txBox="1"/>
          <p:nvPr/>
        </p:nvSpPr>
        <p:spPr>
          <a:xfrm>
            <a:off x="8341850" y="4188596"/>
            <a:ext cx="645347" cy="461665"/>
          </a:xfrm>
          <a:prstGeom prst="rect">
            <a:avLst/>
          </a:prstGeom>
          <a:noFill/>
        </p:spPr>
        <p:txBody>
          <a:bodyPr wrap="square" rtlCol="0">
            <a:spAutoFit/>
          </a:bodyPr>
          <a:lstStyle/>
          <a:p>
            <a:r>
              <a:rPr lang="en-US" altLang="zh-CN" sz="2400" dirty="0"/>
              <a:t>1/2</a:t>
            </a:r>
            <a:endParaRPr lang="zh-CN" altLang="en-US" sz="2400" dirty="0"/>
          </a:p>
        </p:txBody>
      </p:sp>
    </p:spTree>
    <p:extLst>
      <p:ext uri="{BB962C8B-B14F-4D97-AF65-F5344CB8AC3E}">
        <p14:creationId xmlns:p14="http://schemas.microsoft.com/office/powerpoint/2010/main" val="3852995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568939F-3F11-4D6B-8521-EFCE29078E6B}"/>
              </a:ext>
            </a:extLst>
          </p:cNvPr>
          <p:cNvSpPr txBox="1"/>
          <p:nvPr/>
        </p:nvSpPr>
        <p:spPr>
          <a:xfrm>
            <a:off x="4077325" y="299803"/>
            <a:ext cx="5546360" cy="646331"/>
          </a:xfrm>
          <a:prstGeom prst="rect">
            <a:avLst/>
          </a:prstGeom>
          <a:noFill/>
        </p:spPr>
        <p:txBody>
          <a:bodyPr wrap="square" rtlCol="0">
            <a:spAutoFit/>
          </a:bodyPr>
          <a:lstStyle/>
          <a:p>
            <a:r>
              <a:rPr lang="zh-CN" altLang="en-US" sz="3600" dirty="0"/>
              <a:t>先滤波后下采样</a:t>
            </a:r>
          </a:p>
        </p:txBody>
      </p:sp>
      <p:pic>
        <p:nvPicPr>
          <p:cNvPr id="3" name="Google Shape;1624;p80">
            <a:extLst>
              <a:ext uri="{FF2B5EF4-FFF2-40B4-BE49-F238E27FC236}">
                <a16:creationId xmlns:a16="http://schemas.microsoft.com/office/drawing/2014/main" id="{A46DDA60-B32C-49D8-AD0B-397ED5FEA424}"/>
              </a:ext>
            </a:extLst>
          </p:cNvPr>
          <p:cNvPicPr preferRelativeResize="0"/>
          <p:nvPr/>
        </p:nvPicPr>
        <p:blipFill>
          <a:blip r:embed="rId3">
            <a:alphaModFix/>
          </a:blip>
          <a:stretch>
            <a:fillRect/>
          </a:stretch>
        </p:blipFill>
        <p:spPr>
          <a:xfrm>
            <a:off x="3685979" y="1422698"/>
            <a:ext cx="4820042" cy="3293075"/>
          </a:xfrm>
          <a:prstGeom prst="rect">
            <a:avLst/>
          </a:prstGeom>
          <a:noFill/>
          <a:ln>
            <a:noFill/>
          </a:ln>
        </p:spPr>
      </p:pic>
      <p:sp>
        <p:nvSpPr>
          <p:cNvPr id="4" name="文本框 3">
            <a:extLst>
              <a:ext uri="{FF2B5EF4-FFF2-40B4-BE49-F238E27FC236}">
                <a16:creationId xmlns:a16="http://schemas.microsoft.com/office/drawing/2014/main" id="{EDDA2DE0-3EA1-44E1-9650-4CA9DC2733E5}"/>
              </a:ext>
            </a:extLst>
          </p:cNvPr>
          <p:cNvSpPr txBox="1"/>
          <p:nvPr/>
        </p:nvSpPr>
        <p:spPr>
          <a:xfrm>
            <a:off x="2608289" y="5201587"/>
            <a:ext cx="7989757" cy="830997"/>
          </a:xfrm>
          <a:prstGeom prst="rect">
            <a:avLst/>
          </a:prstGeom>
          <a:noFill/>
        </p:spPr>
        <p:txBody>
          <a:bodyPr wrap="square" rtlCol="0">
            <a:spAutoFit/>
          </a:bodyPr>
          <a:lstStyle/>
          <a:p>
            <a:r>
              <a:rPr lang="zh-CN" altLang="en-US" sz="2400" dirty="0"/>
              <a:t>先对图像进行高斯滤波，然后进行下（子）采样。</a:t>
            </a:r>
            <a:endParaRPr lang="en-US" altLang="zh-CN" sz="2400" dirty="0"/>
          </a:p>
          <a:p>
            <a:pPr marL="800100" lvl="1" indent="-342900">
              <a:buFont typeface="Arial" panose="020B0604020202020204" pitchFamily="34" charset="0"/>
              <a:buChar char="•"/>
            </a:pPr>
            <a:r>
              <a:rPr lang="zh-CN" altLang="en-US" sz="2400" dirty="0"/>
              <a:t>每减少</a:t>
            </a:r>
            <a:r>
              <a:rPr lang="en-US" altLang="zh-CN" sz="2400" dirty="0"/>
              <a:t>1/2</a:t>
            </a:r>
            <a:r>
              <a:rPr lang="zh-CN" altLang="en-US" sz="2400" dirty="0"/>
              <a:t>尺寸，滤波核大小应增加一倍。为什么？</a:t>
            </a:r>
          </a:p>
        </p:txBody>
      </p:sp>
    </p:spTree>
    <p:extLst>
      <p:ext uri="{BB962C8B-B14F-4D97-AF65-F5344CB8AC3E}">
        <p14:creationId xmlns:p14="http://schemas.microsoft.com/office/powerpoint/2010/main" val="3608651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631;p81">
            <a:extLst>
              <a:ext uri="{FF2B5EF4-FFF2-40B4-BE49-F238E27FC236}">
                <a16:creationId xmlns:a16="http://schemas.microsoft.com/office/drawing/2014/main" id="{F72ED8E7-1FAF-4F3B-878E-741845A17385}"/>
              </a:ext>
            </a:extLst>
          </p:cNvPr>
          <p:cNvPicPr preferRelativeResize="0"/>
          <p:nvPr/>
        </p:nvPicPr>
        <p:blipFill>
          <a:blip r:embed="rId3">
            <a:alphaModFix/>
          </a:blip>
          <a:stretch>
            <a:fillRect/>
          </a:stretch>
        </p:blipFill>
        <p:spPr>
          <a:xfrm>
            <a:off x="1994916" y="1931077"/>
            <a:ext cx="8202167" cy="3916765"/>
          </a:xfrm>
          <a:prstGeom prst="rect">
            <a:avLst/>
          </a:prstGeom>
          <a:noFill/>
          <a:ln>
            <a:noFill/>
          </a:ln>
        </p:spPr>
      </p:pic>
      <p:sp>
        <p:nvSpPr>
          <p:cNvPr id="5" name="文本框 4">
            <a:extLst>
              <a:ext uri="{FF2B5EF4-FFF2-40B4-BE49-F238E27FC236}">
                <a16:creationId xmlns:a16="http://schemas.microsoft.com/office/drawing/2014/main" id="{DCAFEA51-487F-412A-8DAE-448FB1464600}"/>
              </a:ext>
            </a:extLst>
          </p:cNvPr>
          <p:cNvSpPr txBox="1"/>
          <p:nvPr/>
        </p:nvSpPr>
        <p:spPr>
          <a:xfrm>
            <a:off x="4077325" y="299803"/>
            <a:ext cx="5546360" cy="646331"/>
          </a:xfrm>
          <a:prstGeom prst="rect">
            <a:avLst/>
          </a:prstGeom>
          <a:noFill/>
        </p:spPr>
        <p:txBody>
          <a:bodyPr wrap="square" rtlCol="0">
            <a:spAutoFit/>
          </a:bodyPr>
          <a:lstStyle/>
          <a:p>
            <a:r>
              <a:rPr lang="zh-CN" altLang="en-US" sz="3600" dirty="0"/>
              <a:t>先滤波后下采样</a:t>
            </a:r>
          </a:p>
        </p:txBody>
      </p:sp>
    </p:spTree>
    <p:extLst>
      <p:ext uri="{BB962C8B-B14F-4D97-AF65-F5344CB8AC3E}">
        <p14:creationId xmlns:p14="http://schemas.microsoft.com/office/powerpoint/2010/main" val="32059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CA55E2-15E9-4EBF-8AA3-2EF869C641B9}"/>
              </a:ext>
            </a:extLst>
          </p:cNvPr>
          <p:cNvSpPr>
            <a:spLocks noGrp="1"/>
          </p:cNvSpPr>
          <p:nvPr>
            <p:ph idx="1"/>
          </p:nvPr>
        </p:nvSpPr>
        <p:spPr>
          <a:xfrm>
            <a:off x="772257" y="571343"/>
            <a:ext cx="10515600" cy="4351338"/>
          </a:xfrm>
        </p:spPr>
        <p:txBody>
          <a:bodyPr/>
          <a:lstStyle/>
          <a:p>
            <a:r>
              <a:rPr lang="zh-CN" altLang="en-US" dirty="0"/>
              <a:t>如果把某一行所有像素（比如第一行的</a:t>
            </a:r>
            <a:r>
              <a:rPr lang="en-US" altLang="zh-CN" dirty="0"/>
              <a:t>400</a:t>
            </a:r>
            <a:r>
              <a:rPr lang="zh-CN" altLang="en-US" dirty="0"/>
              <a:t>个）的红、绿、蓝的值，依次画成三条曲线，就得到了下面的图形。</a:t>
            </a:r>
          </a:p>
        </p:txBody>
      </p:sp>
      <p:pic>
        <p:nvPicPr>
          <p:cNvPr id="7" name="图片 6">
            <a:extLst>
              <a:ext uri="{FF2B5EF4-FFF2-40B4-BE49-F238E27FC236}">
                <a16:creationId xmlns:a16="http://schemas.microsoft.com/office/drawing/2014/main" id="{6D6A4D8D-FA95-4CFA-A1AD-6041B789E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257" y="1821025"/>
            <a:ext cx="8126912" cy="4153956"/>
          </a:xfrm>
          <a:prstGeom prst="rect">
            <a:avLst/>
          </a:prstGeom>
        </p:spPr>
      </p:pic>
      <p:sp>
        <p:nvSpPr>
          <p:cNvPr id="8" name="文本框 7">
            <a:extLst>
              <a:ext uri="{FF2B5EF4-FFF2-40B4-BE49-F238E27FC236}">
                <a16:creationId xmlns:a16="http://schemas.microsoft.com/office/drawing/2014/main" id="{E5508723-CBA2-4212-AD01-F86D6098563C}"/>
              </a:ext>
            </a:extLst>
          </p:cNvPr>
          <p:cNvSpPr txBox="1"/>
          <p:nvPr/>
        </p:nvSpPr>
        <p:spPr>
          <a:xfrm>
            <a:off x="9205370" y="2033163"/>
            <a:ext cx="2390274" cy="3539430"/>
          </a:xfrm>
          <a:prstGeom prst="rect">
            <a:avLst/>
          </a:prstGeom>
          <a:noFill/>
        </p:spPr>
        <p:txBody>
          <a:bodyPr wrap="square" rtlCol="0">
            <a:spAutoFit/>
          </a:bodyPr>
          <a:lstStyle/>
          <a:p>
            <a:pPr algn="just"/>
            <a:r>
              <a:rPr lang="zh-CN" altLang="en-US" sz="2800" dirty="0"/>
              <a:t>每条曲线都在不停的上下波动。有些区域波动比较小，有些区域突然出现了大幅波动，比如</a:t>
            </a:r>
            <a:r>
              <a:rPr lang="en-US" altLang="zh-CN" sz="2800" dirty="0"/>
              <a:t>54</a:t>
            </a:r>
            <a:r>
              <a:rPr lang="zh-CN" altLang="en-US" sz="2800" dirty="0"/>
              <a:t>，</a:t>
            </a:r>
            <a:r>
              <a:rPr lang="en-US" altLang="zh-CN" sz="2800" dirty="0"/>
              <a:t>324</a:t>
            </a:r>
            <a:r>
              <a:rPr lang="zh-CN" altLang="en-US" sz="2800" dirty="0"/>
              <a:t>两点。</a:t>
            </a:r>
          </a:p>
        </p:txBody>
      </p:sp>
      <p:sp>
        <p:nvSpPr>
          <p:cNvPr id="9" name="椭圆 8">
            <a:extLst>
              <a:ext uri="{FF2B5EF4-FFF2-40B4-BE49-F238E27FC236}">
                <a16:creationId xmlns:a16="http://schemas.microsoft.com/office/drawing/2014/main" id="{E4CBB5A1-38C1-45DA-B2E8-E660460D2982}"/>
              </a:ext>
            </a:extLst>
          </p:cNvPr>
          <p:cNvSpPr/>
          <p:nvPr/>
        </p:nvSpPr>
        <p:spPr>
          <a:xfrm>
            <a:off x="2023896" y="2572057"/>
            <a:ext cx="481263" cy="2806553"/>
          </a:xfrm>
          <a:prstGeom prst="ellipse">
            <a:avLst/>
          </a:prstGeom>
          <a:no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F2E336A-777E-4D9F-B9C9-4CB4469C6A53}"/>
              </a:ext>
            </a:extLst>
          </p:cNvPr>
          <p:cNvSpPr/>
          <p:nvPr/>
        </p:nvSpPr>
        <p:spPr>
          <a:xfrm>
            <a:off x="6969569" y="2109570"/>
            <a:ext cx="760335" cy="3203794"/>
          </a:xfrm>
          <a:prstGeom prst="ellipse">
            <a:avLst/>
          </a:prstGeom>
          <a:no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164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637;p82">
            <a:extLst>
              <a:ext uri="{FF2B5EF4-FFF2-40B4-BE49-F238E27FC236}">
                <a16:creationId xmlns:a16="http://schemas.microsoft.com/office/drawing/2014/main" id="{DA8BAEE0-FB3E-4DAA-A74A-26330BBDC9D9}"/>
              </a:ext>
            </a:extLst>
          </p:cNvPr>
          <p:cNvPicPr preferRelativeResize="0"/>
          <p:nvPr/>
        </p:nvPicPr>
        <p:blipFill>
          <a:blip r:embed="rId2">
            <a:alphaModFix/>
          </a:blip>
          <a:stretch>
            <a:fillRect/>
          </a:stretch>
        </p:blipFill>
        <p:spPr>
          <a:xfrm>
            <a:off x="1994975" y="1821337"/>
            <a:ext cx="8202050" cy="3894875"/>
          </a:xfrm>
          <a:prstGeom prst="rect">
            <a:avLst/>
          </a:prstGeom>
          <a:noFill/>
          <a:ln>
            <a:noFill/>
          </a:ln>
        </p:spPr>
      </p:pic>
      <p:sp>
        <p:nvSpPr>
          <p:cNvPr id="4" name="文本框 3">
            <a:extLst>
              <a:ext uri="{FF2B5EF4-FFF2-40B4-BE49-F238E27FC236}">
                <a16:creationId xmlns:a16="http://schemas.microsoft.com/office/drawing/2014/main" id="{1E9FB403-2A70-4054-8599-3A06279443D3}"/>
              </a:ext>
            </a:extLst>
          </p:cNvPr>
          <p:cNvSpPr txBox="1"/>
          <p:nvPr/>
        </p:nvSpPr>
        <p:spPr>
          <a:xfrm>
            <a:off x="4077325" y="299803"/>
            <a:ext cx="5546360" cy="646331"/>
          </a:xfrm>
          <a:prstGeom prst="rect">
            <a:avLst/>
          </a:prstGeom>
          <a:noFill/>
        </p:spPr>
        <p:txBody>
          <a:bodyPr wrap="square" rtlCol="0">
            <a:spAutoFit/>
          </a:bodyPr>
          <a:lstStyle/>
          <a:p>
            <a:r>
              <a:rPr lang="zh-CN" altLang="en-US" sz="3600" dirty="0"/>
              <a:t>无滤波直接下采样</a:t>
            </a:r>
          </a:p>
        </p:txBody>
      </p:sp>
    </p:spTree>
    <p:extLst>
      <p:ext uri="{BB962C8B-B14F-4D97-AF65-F5344CB8AC3E}">
        <p14:creationId xmlns:p14="http://schemas.microsoft.com/office/powerpoint/2010/main" val="4288407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84"/>
          <p:cNvSpPr txBox="1">
            <a:spLocks noGrp="1"/>
          </p:cNvSpPr>
          <p:nvPr>
            <p:ph type="title"/>
          </p:nvPr>
        </p:nvSpPr>
        <p:spPr>
          <a:xfrm>
            <a:off x="232196" y="2902031"/>
            <a:ext cx="11360800" cy="763600"/>
          </a:xfrm>
          <a:prstGeom prst="rect">
            <a:avLst/>
          </a:prstGeom>
        </p:spPr>
        <p:txBody>
          <a:bodyPr spcFirstLastPara="1" vert="horz" wrap="square" lIns="121900" tIns="121900" rIns="121900" bIns="121900" rtlCol="0" anchor="t" anchorCtr="0">
            <a:noAutofit/>
          </a:bodyPr>
          <a:lstStyle/>
          <a:p>
            <a:r>
              <a:rPr lang="zh-CN" altLang="en-US" dirty="0"/>
              <a:t>如何将图像放大？</a:t>
            </a:r>
            <a:endParaRPr dirty="0"/>
          </a:p>
        </p:txBody>
      </p:sp>
      <p:pic>
        <p:nvPicPr>
          <p:cNvPr id="1650" name="Google Shape;1650;p84"/>
          <p:cNvPicPr preferRelativeResize="0"/>
          <p:nvPr/>
        </p:nvPicPr>
        <p:blipFill>
          <a:blip r:embed="rId3">
            <a:alphaModFix/>
          </a:blip>
          <a:stretch>
            <a:fillRect/>
          </a:stretch>
        </p:blipFill>
        <p:spPr>
          <a:xfrm>
            <a:off x="6377939" y="1"/>
            <a:ext cx="5814061" cy="6857999"/>
          </a:xfrm>
          <a:prstGeom prst="rect">
            <a:avLst/>
          </a:prstGeom>
          <a:noFill/>
          <a:ln>
            <a:noFill/>
          </a:ln>
        </p:spPr>
      </p:pic>
    </p:spTree>
    <p:extLst>
      <p:ext uri="{BB962C8B-B14F-4D97-AF65-F5344CB8AC3E}">
        <p14:creationId xmlns:p14="http://schemas.microsoft.com/office/powerpoint/2010/main" val="3540654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48" name="Google Shape;1948;p88"/>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zh-CN" altLang="en-US" dirty="0"/>
              <a:t>常规重采样，坐标映射</a:t>
            </a:r>
            <a:endParaRPr dirty="0"/>
          </a:p>
        </p:txBody>
      </p:sp>
      <p:sp>
        <p:nvSpPr>
          <p:cNvPr id="1951" name="Google Shape;1951;p88"/>
          <p:cNvSpPr txBox="1">
            <a:spLocks noGrp="1"/>
          </p:cNvSpPr>
          <p:nvPr>
            <p:ph type="body" idx="1"/>
          </p:nvPr>
        </p:nvSpPr>
        <p:spPr>
          <a:xfrm>
            <a:off x="2003830" y="4390276"/>
            <a:ext cx="5822834" cy="621497"/>
          </a:xfrm>
          <a:prstGeom prst="rect">
            <a:avLst/>
          </a:prstGeom>
        </p:spPr>
        <p:txBody>
          <a:bodyPr spcFirstLastPara="1" vert="horz" wrap="square" lIns="121900" tIns="121900" rIns="121900" bIns="121900" rtlCol="0" anchor="t" anchorCtr="0">
            <a:noAutofit/>
          </a:bodyPr>
          <a:lstStyle/>
          <a:p>
            <a:pPr marL="0" indent="0">
              <a:buNone/>
            </a:pPr>
            <a:r>
              <a:rPr lang="zh-CN" altLang="en-US" dirty="0">
                <a:solidFill>
                  <a:srgbClr val="000000"/>
                </a:solidFill>
              </a:rPr>
              <a:t>映射后的坐标是个小数，如何插值？</a:t>
            </a:r>
            <a:endParaRPr lang="en-US" altLang="zh-CN" dirty="0">
              <a:solidFill>
                <a:srgbClr val="000000"/>
              </a:solidFill>
            </a:endParaRPr>
          </a:p>
        </p:txBody>
      </p:sp>
      <p:sp>
        <p:nvSpPr>
          <p:cNvPr id="2" name="矩形 1">
            <a:extLst>
              <a:ext uri="{FF2B5EF4-FFF2-40B4-BE49-F238E27FC236}">
                <a16:creationId xmlns:a16="http://schemas.microsoft.com/office/drawing/2014/main" id="{0412D5E0-42E4-431C-BEF5-E7FF7BA5A15A}"/>
              </a:ext>
            </a:extLst>
          </p:cNvPr>
          <p:cNvSpPr/>
          <p:nvPr/>
        </p:nvSpPr>
        <p:spPr>
          <a:xfrm>
            <a:off x="2003830" y="5339566"/>
            <a:ext cx="6733300" cy="461665"/>
          </a:xfrm>
          <a:prstGeom prst="rect">
            <a:avLst/>
          </a:prstGeom>
        </p:spPr>
        <p:txBody>
          <a:bodyPr wrap="square">
            <a:spAutoFit/>
          </a:bodyPr>
          <a:lstStyle/>
          <a:p>
            <a:r>
              <a:rPr lang="zh-CN" altLang="en-US" sz="2400" b="1" dirty="0">
                <a:solidFill>
                  <a:srgbClr val="6EAAD7"/>
                </a:solidFill>
                <a:latin typeface="-apple-system"/>
              </a:rPr>
              <a:t>插值的本质</a:t>
            </a:r>
            <a:r>
              <a:rPr lang="zh-CN" altLang="en-US" sz="2400" dirty="0">
                <a:solidFill>
                  <a:srgbClr val="4D4D4D"/>
                </a:solidFill>
                <a:latin typeface="-apple-system"/>
              </a:rPr>
              <a:t> </a:t>
            </a:r>
            <a:r>
              <a:rPr lang="en-US" altLang="zh-CN" sz="2400" dirty="0">
                <a:solidFill>
                  <a:srgbClr val="4D4D4D"/>
                </a:solidFill>
                <a:latin typeface="-apple-system"/>
              </a:rPr>
              <a:t>—— </a:t>
            </a:r>
            <a:r>
              <a:rPr lang="zh-CN" altLang="en-US" sz="2400" b="1" dirty="0">
                <a:solidFill>
                  <a:srgbClr val="6EAAD7"/>
                </a:solidFill>
                <a:latin typeface="-apple-system"/>
              </a:rPr>
              <a:t>利用已知数据估计未知位置数值</a:t>
            </a:r>
            <a:endParaRPr lang="zh-CN" altLang="en-US" sz="2400" dirty="0"/>
          </a:p>
        </p:txBody>
      </p:sp>
      <p:sp>
        <p:nvSpPr>
          <p:cNvPr id="6" name="文本框 5">
            <a:extLst>
              <a:ext uri="{FF2B5EF4-FFF2-40B4-BE49-F238E27FC236}">
                <a16:creationId xmlns:a16="http://schemas.microsoft.com/office/drawing/2014/main" id="{73F06A4B-E23B-4179-BCEA-B27E8FD4F0C9}"/>
              </a:ext>
            </a:extLst>
          </p:cNvPr>
          <p:cNvSpPr txBox="1"/>
          <p:nvPr/>
        </p:nvSpPr>
        <p:spPr>
          <a:xfrm>
            <a:off x="2003830" y="1384827"/>
            <a:ext cx="9984970" cy="2677656"/>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原图像，大小为</a:t>
            </a:r>
            <a:r>
              <a:rPr lang="en-US" altLang="zh-CN" sz="2400" dirty="0">
                <a:latin typeface="Times New Roman" panose="02020603050405020304" pitchFamily="18" charset="0"/>
                <a:cs typeface="Times New Roman" panose="02020603050405020304" pitchFamily="18" charset="0"/>
              </a:rPr>
              <a:t>M*N</a:t>
            </a:r>
            <a:r>
              <a:rPr lang="zh-CN" altLang="en-US" sz="2400" dirty="0">
                <a:latin typeface="Times New Roman" panose="02020603050405020304" pitchFamily="18" charset="0"/>
                <a:cs typeface="Times New Roman" panose="02020603050405020304" pitchFamily="18" charset="0"/>
              </a:rPr>
              <a:t>，坐标记为</a:t>
            </a:r>
            <a:r>
              <a:rPr lang="en-US" altLang="zh-CN" sz="2400" dirty="0">
                <a:latin typeface="Times New Roman" panose="02020603050405020304" pitchFamily="18" charset="0"/>
                <a:cs typeface="Times New Roman" panose="02020603050405020304" pitchFamily="18" charset="0"/>
              </a:rPr>
              <a:t>(x, y)</a:t>
            </a:r>
          </a:p>
          <a:p>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目标图像，大小为</a:t>
            </a:r>
            <a:r>
              <a:rPr lang="en-US" altLang="zh-CN" sz="2400" dirty="0">
                <a:latin typeface="Times New Roman" panose="02020603050405020304" pitchFamily="18" charset="0"/>
                <a:cs typeface="Times New Roman" panose="02020603050405020304" pitchFamily="18" charset="0"/>
              </a:rPr>
              <a:t>P*Q</a:t>
            </a:r>
            <a:r>
              <a:rPr lang="zh-CN" altLang="en-US" sz="2400" dirty="0">
                <a:latin typeface="Times New Roman" panose="02020603050405020304" pitchFamily="18" charset="0"/>
                <a:cs typeface="Times New Roman" panose="02020603050405020304" pitchFamily="18" charset="0"/>
              </a:rPr>
              <a:t>，坐标记为</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j)</a:t>
            </a:r>
          </a:p>
          <a:p>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坐标变换：找出目标图像中的坐标对应于原图像中的坐标</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根据 </a:t>
            </a:r>
            <a:r>
              <a:rPr lang="en-US" altLang="zh-CN" sz="2400" dirty="0">
                <a:latin typeface="Times New Roman" panose="02020603050405020304" pitchFamily="18" charset="0"/>
                <a:cs typeface="Times New Roman" panose="02020603050405020304" pitchFamily="18" charset="0"/>
              </a:rPr>
              <a:t>P/M =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Q/N = j/y</a:t>
            </a:r>
            <a:r>
              <a:rPr lang="zh-CN" altLang="en-US" sz="2400" dirty="0">
                <a:latin typeface="Times New Roman" panose="02020603050405020304" pitchFamily="18" charset="0"/>
                <a:cs typeface="Times New Roman" panose="02020603050405020304" pitchFamily="18" charset="0"/>
              </a:rPr>
              <a:t>，所以有：</a:t>
            </a:r>
            <a:r>
              <a:rPr lang="en-US" altLang="zh-CN" sz="2400" dirty="0">
                <a:latin typeface="Times New Roman" panose="02020603050405020304" pitchFamily="18" charset="0"/>
                <a:cs typeface="Times New Roman" panose="02020603050405020304" pitchFamily="18" charset="0"/>
              </a:rPr>
              <a:t>x = M/P * </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y = N/Q * j</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865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 grpId="0" build="p"/>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82" name="Google Shape;1982;p89"/>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zh-CN" altLang="en-US" dirty="0"/>
              <a:t>最近邻</a:t>
            </a:r>
            <a:endParaRPr dirty="0"/>
          </a:p>
        </p:txBody>
      </p:sp>
      <p:pic>
        <p:nvPicPr>
          <p:cNvPr id="38" name="Picture 2" descr="https://img2018.cnblogs.com/blog/1344541/201903/1344541-20190320150137706-1942358467.png">
            <a:extLst>
              <a:ext uri="{FF2B5EF4-FFF2-40B4-BE49-F238E27FC236}">
                <a16:creationId xmlns:a16="http://schemas.microsoft.com/office/drawing/2014/main" id="{ED7DDDF0-1C76-4F45-B6C9-753F710E4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582" y="666750"/>
            <a:ext cx="8324850" cy="55245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7FC1B027-265B-4E38-80FF-B8889FF985F1}"/>
              </a:ext>
            </a:extLst>
          </p:cNvPr>
          <p:cNvPicPr>
            <a:picLocks noChangeAspect="1"/>
          </p:cNvPicPr>
          <p:nvPr/>
        </p:nvPicPr>
        <p:blipFill>
          <a:blip r:embed="rId4"/>
          <a:stretch>
            <a:fillRect/>
          </a:stretch>
        </p:blipFill>
        <p:spPr>
          <a:xfrm>
            <a:off x="1247047" y="2754158"/>
            <a:ext cx="3225737" cy="2922270"/>
          </a:xfrm>
          <a:prstGeom prst="rect">
            <a:avLst/>
          </a:prstGeom>
        </p:spPr>
      </p:pic>
    </p:spTree>
    <p:extLst>
      <p:ext uri="{BB962C8B-B14F-4D97-AF65-F5344CB8AC3E}">
        <p14:creationId xmlns:p14="http://schemas.microsoft.com/office/powerpoint/2010/main" val="3444104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pic>
        <p:nvPicPr>
          <p:cNvPr id="4" name="图片 3">
            <a:extLst>
              <a:ext uri="{FF2B5EF4-FFF2-40B4-BE49-F238E27FC236}">
                <a16:creationId xmlns:a16="http://schemas.microsoft.com/office/drawing/2014/main" id="{D8A39BAE-9C09-404F-8FBB-24110BA0B75D}"/>
              </a:ext>
            </a:extLst>
          </p:cNvPr>
          <p:cNvPicPr>
            <a:picLocks noChangeAspect="1"/>
          </p:cNvPicPr>
          <p:nvPr/>
        </p:nvPicPr>
        <p:blipFill>
          <a:blip r:embed="rId3"/>
          <a:stretch>
            <a:fillRect/>
          </a:stretch>
        </p:blipFill>
        <p:spPr>
          <a:xfrm>
            <a:off x="629228" y="1601508"/>
            <a:ext cx="4773168" cy="4546854"/>
          </a:xfrm>
          <a:prstGeom prst="rect">
            <a:avLst/>
          </a:prstGeom>
        </p:spPr>
      </p:pic>
      <p:sp>
        <p:nvSpPr>
          <p:cNvPr id="2007" name="Google Shape;2007;p9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zh-CN" altLang="en-US" dirty="0"/>
              <a:t>双线性</a:t>
            </a:r>
            <a:r>
              <a:rPr lang="en-US" altLang="zh-CN" dirty="0"/>
              <a:t>(</a:t>
            </a:r>
            <a:r>
              <a:rPr lang="en" altLang="zh-CN" dirty="0"/>
              <a:t>Bilinear</a:t>
            </a:r>
            <a:r>
              <a:rPr lang="en-US" altLang="zh-CN" dirty="0"/>
              <a:t>)</a:t>
            </a:r>
            <a:r>
              <a:rPr lang="zh-CN" altLang="en-US" dirty="0"/>
              <a:t>插值</a:t>
            </a:r>
            <a:endParaRPr dirty="0"/>
          </a:p>
        </p:txBody>
      </p:sp>
      <p:pic>
        <p:nvPicPr>
          <p:cNvPr id="6" name="图片 5">
            <a:extLst>
              <a:ext uri="{FF2B5EF4-FFF2-40B4-BE49-F238E27FC236}">
                <a16:creationId xmlns:a16="http://schemas.microsoft.com/office/drawing/2014/main" id="{54D53F53-BE39-4C94-B048-7F7E46ADA41E}"/>
              </a:ext>
            </a:extLst>
          </p:cNvPr>
          <p:cNvPicPr>
            <a:picLocks noChangeAspect="1"/>
          </p:cNvPicPr>
          <p:nvPr/>
        </p:nvPicPr>
        <p:blipFill>
          <a:blip r:embed="rId4"/>
          <a:stretch>
            <a:fillRect/>
          </a:stretch>
        </p:blipFill>
        <p:spPr>
          <a:xfrm>
            <a:off x="5806640" y="568767"/>
            <a:ext cx="6242685" cy="2530221"/>
          </a:xfrm>
          <a:prstGeom prst="rect">
            <a:avLst/>
          </a:prstGeom>
        </p:spPr>
      </p:pic>
      <p:pic>
        <p:nvPicPr>
          <p:cNvPr id="7" name="图片 6">
            <a:extLst>
              <a:ext uri="{FF2B5EF4-FFF2-40B4-BE49-F238E27FC236}">
                <a16:creationId xmlns:a16="http://schemas.microsoft.com/office/drawing/2014/main" id="{3E6A1113-8510-4135-8605-3742E8717142}"/>
              </a:ext>
            </a:extLst>
          </p:cNvPr>
          <p:cNvPicPr>
            <a:picLocks noChangeAspect="1"/>
          </p:cNvPicPr>
          <p:nvPr/>
        </p:nvPicPr>
        <p:blipFill>
          <a:blip r:embed="rId5"/>
          <a:stretch>
            <a:fillRect/>
          </a:stretch>
        </p:blipFill>
        <p:spPr>
          <a:xfrm>
            <a:off x="5371719" y="3429000"/>
            <a:ext cx="6820281" cy="1172718"/>
          </a:xfrm>
          <a:prstGeom prst="rect">
            <a:avLst/>
          </a:prstGeom>
        </p:spPr>
      </p:pic>
      <p:sp>
        <p:nvSpPr>
          <p:cNvPr id="8" name="文本框 7">
            <a:extLst>
              <a:ext uri="{FF2B5EF4-FFF2-40B4-BE49-F238E27FC236}">
                <a16:creationId xmlns:a16="http://schemas.microsoft.com/office/drawing/2014/main" id="{B9B33B6E-4B48-4627-86DB-0B32B69AF5D2}"/>
              </a:ext>
            </a:extLst>
          </p:cNvPr>
          <p:cNvSpPr txBox="1"/>
          <p:nvPr/>
        </p:nvSpPr>
        <p:spPr>
          <a:xfrm>
            <a:off x="6614821" y="5313444"/>
            <a:ext cx="4626321" cy="523220"/>
          </a:xfrm>
          <a:prstGeom prst="rect">
            <a:avLst/>
          </a:prstGeom>
          <a:noFill/>
        </p:spPr>
        <p:txBody>
          <a:bodyPr wrap="square" rtlCol="0">
            <a:spAutoFit/>
          </a:bodyPr>
          <a:lstStyle/>
          <a:p>
            <a:r>
              <a:rPr lang="zh-CN" altLang="en-US" sz="2800" dirty="0">
                <a:solidFill>
                  <a:srgbClr val="FF0000"/>
                </a:solidFill>
              </a:rPr>
              <a:t>可以使用插值滤波器</a:t>
            </a:r>
          </a:p>
        </p:txBody>
      </p:sp>
    </p:spTree>
    <p:extLst>
      <p:ext uri="{BB962C8B-B14F-4D97-AF65-F5344CB8AC3E}">
        <p14:creationId xmlns:p14="http://schemas.microsoft.com/office/powerpoint/2010/main" val="3487791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93"/>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zh-CN" altLang="en-US" dirty="0"/>
              <a:t>双三次插值</a:t>
            </a:r>
            <a:endParaRPr dirty="0"/>
          </a:p>
        </p:txBody>
      </p:sp>
      <p:sp>
        <p:nvSpPr>
          <p:cNvPr id="2116" name="Google Shape;2116;p93"/>
          <p:cNvSpPr txBox="1">
            <a:spLocks noGrp="1"/>
          </p:cNvSpPr>
          <p:nvPr>
            <p:ph type="body" idx="1"/>
          </p:nvPr>
        </p:nvSpPr>
        <p:spPr>
          <a:xfrm>
            <a:off x="5366254" y="3785562"/>
            <a:ext cx="5598320" cy="1241328"/>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zh-CN" altLang="en-US" sz="2400" dirty="0">
                <a:solidFill>
                  <a:srgbClr val="000000"/>
                </a:solidFill>
              </a:rPr>
              <a:t>双三次插值（</a:t>
            </a:r>
            <a:r>
              <a:rPr lang="en-US" altLang="zh-CN" sz="2400" dirty="0">
                <a:solidFill>
                  <a:srgbClr val="000000"/>
                </a:solidFill>
              </a:rPr>
              <a:t>Bicubic</a:t>
            </a:r>
            <a:r>
              <a:rPr lang="zh-CN" altLang="en-US" sz="2400" dirty="0">
                <a:solidFill>
                  <a:srgbClr val="000000"/>
                </a:solidFill>
              </a:rPr>
              <a:t>）效果更好，采取了更多周围像素的加权平均，也可以使用滤波器实现。</a:t>
            </a:r>
            <a:endParaRPr lang="en-US" altLang="zh-CN" sz="2400" dirty="0">
              <a:solidFill>
                <a:srgbClr val="000000"/>
              </a:solidFill>
            </a:endParaRPr>
          </a:p>
        </p:txBody>
      </p:sp>
      <p:pic>
        <p:nvPicPr>
          <p:cNvPr id="3" name="图片 2">
            <a:extLst>
              <a:ext uri="{FF2B5EF4-FFF2-40B4-BE49-F238E27FC236}">
                <a16:creationId xmlns:a16="http://schemas.microsoft.com/office/drawing/2014/main" id="{D16AFCDA-FCB9-4ABD-A2D4-A8B349A81BE0}"/>
              </a:ext>
            </a:extLst>
          </p:cNvPr>
          <p:cNvPicPr>
            <a:picLocks noChangeAspect="1"/>
          </p:cNvPicPr>
          <p:nvPr/>
        </p:nvPicPr>
        <p:blipFill>
          <a:blip r:embed="rId3"/>
          <a:stretch>
            <a:fillRect/>
          </a:stretch>
        </p:blipFill>
        <p:spPr>
          <a:xfrm>
            <a:off x="913390" y="1665143"/>
            <a:ext cx="3419475" cy="3028950"/>
          </a:xfrm>
          <a:prstGeom prst="rect">
            <a:avLst/>
          </a:prstGeom>
        </p:spPr>
      </p:pic>
      <p:sp>
        <p:nvSpPr>
          <p:cNvPr id="4" name="文本框 3">
            <a:extLst>
              <a:ext uri="{FF2B5EF4-FFF2-40B4-BE49-F238E27FC236}">
                <a16:creationId xmlns:a16="http://schemas.microsoft.com/office/drawing/2014/main" id="{22D7D878-72E6-47A5-A584-FE8D17875788}"/>
              </a:ext>
            </a:extLst>
          </p:cNvPr>
          <p:cNvSpPr txBox="1"/>
          <p:nvPr/>
        </p:nvSpPr>
        <p:spPr>
          <a:xfrm>
            <a:off x="5366254" y="1796049"/>
            <a:ext cx="4248801" cy="1144031"/>
          </a:xfrm>
          <a:prstGeom prst="rect">
            <a:avLst/>
          </a:prstGeom>
          <a:noFill/>
        </p:spPr>
        <p:txBody>
          <a:bodyPr wrap="square" rtlCol="0">
            <a:spAutoFit/>
          </a:bodyPr>
          <a:lstStyle/>
          <a:p>
            <a:pPr>
              <a:lnSpc>
                <a:spcPct val="150000"/>
              </a:lnSpc>
            </a:pPr>
            <a:r>
              <a:rPr lang="zh-CN" altLang="en-US" sz="2400" dirty="0"/>
              <a:t>双线性插值：使用相邻</a:t>
            </a:r>
            <a:r>
              <a:rPr lang="en-US" altLang="zh-CN" sz="2400" dirty="0"/>
              <a:t>4</a:t>
            </a:r>
            <a:r>
              <a:rPr lang="zh-CN" altLang="en-US" sz="2400" dirty="0"/>
              <a:t>个点</a:t>
            </a:r>
            <a:endParaRPr lang="en-US" altLang="zh-CN" sz="2400" dirty="0"/>
          </a:p>
          <a:p>
            <a:pPr>
              <a:lnSpc>
                <a:spcPct val="150000"/>
              </a:lnSpc>
            </a:pPr>
            <a:r>
              <a:rPr lang="zh-CN" altLang="en-US" sz="2400" dirty="0"/>
              <a:t>双三次插值：适用相邻</a:t>
            </a:r>
            <a:r>
              <a:rPr lang="en-US" altLang="zh-CN" sz="2400" dirty="0"/>
              <a:t>16</a:t>
            </a:r>
            <a:r>
              <a:rPr lang="zh-CN" altLang="en-US" sz="2400" dirty="0"/>
              <a:t>个点</a:t>
            </a:r>
          </a:p>
        </p:txBody>
      </p:sp>
    </p:spTree>
    <p:extLst>
      <p:ext uri="{BB962C8B-B14F-4D97-AF65-F5344CB8AC3E}">
        <p14:creationId xmlns:p14="http://schemas.microsoft.com/office/powerpoint/2010/main" val="37605320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94"/>
          <p:cNvSpPr txBox="1">
            <a:spLocks noGrp="1"/>
          </p:cNvSpPr>
          <p:nvPr>
            <p:ph type="title"/>
          </p:nvPr>
        </p:nvSpPr>
        <p:spPr>
          <a:xfrm>
            <a:off x="170600" y="256233"/>
            <a:ext cx="9348400" cy="763600"/>
          </a:xfrm>
          <a:prstGeom prst="rect">
            <a:avLst/>
          </a:prstGeom>
        </p:spPr>
        <p:txBody>
          <a:bodyPr spcFirstLastPara="1" vert="horz" wrap="square" lIns="121900" tIns="121900" rIns="121900" bIns="121900" rtlCol="0" anchor="b" anchorCtr="0">
            <a:noAutofit/>
          </a:bodyPr>
          <a:lstStyle/>
          <a:p>
            <a:r>
              <a:rPr lang="zh-CN" altLang="en-US" dirty="0"/>
              <a:t>双三次</a:t>
            </a:r>
            <a:r>
              <a:rPr lang="en" dirty="0"/>
              <a:t> vs </a:t>
            </a:r>
            <a:r>
              <a:rPr lang="zh-CN" altLang="en-US" dirty="0"/>
              <a:t>双线性</a:t>
            </a:r>
            <a:endParaRPr dirty="0"/>
          </a:p>
        </p:txBody>
      </p:sp>
      <p:pic>
        <p:nvPicPr>
          <p:cNvPr id="2125" name="Google Shape;2125;p94"/>
          <p:cNvPicPr preferRelativeResize="0"/>
          <p:nvPr/>
        </p:nvPicPr>
        <p:blipFill rotWithShape="1">
          <a:blip r:embed="rId3">
            <a:alphaModFix/>
          </a:blip>
          <a:srcRect l="22166" t="22166" r="53806" b="53806"/>
          <a:stretch/>
        </p:blipFill>
        <p:spPr>
          <a:xfrm>
            <a:off x="305999" y="1019832"/>
            <a:ext cx="5370368" cy="5370368"/>
          </a:xfrm>
          <a:prstGeom prst="rect">
            <a:avLst/>
          </a:prstGeom>
          <a:noFill/>
          <a:ln>
            <a:noFill/>
          </a:ln>
        </p:spPr>
      </p:pic>
      <p:pic>
        <p:nvPicPr>
          <p:cNvPr id="2126" name="Google Shape;2126;p94"/>
          <p:cNvPicPr preferRelativeResize="0"/>
          <p:nvPr/>
        </p:nvPicPr>
        <p:blipFill rotWithShape="1">
          <a:blip r:embed="rId4">
            <a:alphaModFix/>
          </a:blip>
          <a:srcRect l="22166" t="22166" r="53806" b="53806"/>
          <a:stretch/>
        </p:blipFill>
        <p:spPr>
          <a:xfrm>
            <a:off x="6515631" y="1019832"/>
            <a:ext cx="5370368" cy="5370368"/>
          </a:xfrm>
          <a:prstGeom prst="rect">
            <a:avLst/>
          </a:prstGeom>
          <a:noFill/>
          <a:ln>
            <a:noFill/>
          </a:ln>
        </p:spPr>
      </p:pic>
    </p:spTree>
    <p:extLst>
      <p:ext uri="{BB962C8B-B14F-4D97-AF65-F5344CB8AC3E}">
        <p14:creationId xmlns:p14="http://schemas.microsoft.com/office/powerpoint/2010/main" val="13071499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C95C09A-E042-40F0-AC6D-2F1D8FF6A2B5}"/>
              </a:ext>
            </a:extLst>
          </p:cNvPr>
          <p:cNvSpPr txBox="1"/>
          <p:nvPr/>
        </p:nvSpPr>
        <p:spPr>
          <a:xfrm>
            <a:off x="4916774" y="2578309"/>
            <a:ext cx="6340839" cy="1107996"/>
          </a:xfrm>
          <a:prstGeom prst="rect">
            <a:avLst/>
          </a:prstGeom>
          <a:noFill/>
        </p:spPr>
        <p:txBody>
          <a:bodyPr wrap="square" rtlCol="0">
            <a:spAutoFit/>
          </a:bodyPr>
          <a:lstStyle/>
          <a:p>
            <a:r>
              <a:rPr lang="zh-CN" altLang="en-US" sz="6600" dirty="0"/>
              <a:t>谢谢！</a:t>
            </a:r>
          </a:p>
        </p:txBody>
      </p:sp>
    </p:spTree>
    <p:extLst>
      <p:ext uri="{BB962C8B-B14F-4D97-AF65-F5344CB8AC3E}">
        <p14:creationId xmlns:p14="http://schemas.microsoft.com/office/powerpoint/2010/main" val="10203384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9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frac{1}{(2k+1)^2}\sum_{u=-k}^{k} \sum_{v=-k}^{k}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604.75"/>
  <p:tag name="PICTUREFILESIZE" val="54046"/>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j$&#10;\end{document}&#10;"/>
  <p:tag name="EXTERNALNAME" val="txp_fig"/>
  <p:tag name="BLEND" val="False"/>
  <p:tag name="TRANSPARENT" val="False"/>
  <p:tag name="KEEPFILES" val="False"/>
  <p:tag name="DEBUGPAUSE" val="False"/>
  <p:tag name="RESOLUTION" val="300"/>
  <p:tag name="BITMAPFORMAT" val="bmpmono"/>
  <p:tag name="DEBUGINTERACTIVE" val="True"/>
  <p:tag name="ORIGWIDTH" val="33.25"/>
  <p:tag name="PICTUREFILESIZE" val="662"/>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 = (\frac{\partial}{\partial x} h) \star f$ &#10;\end{document}&#10;"/>
  <p:tag name="EXTERNALNAME" val="Edittex"/>
  <p:tag name="BLEND" val="False"/>
  <p:tag name="TRANSPARENT" val="False"/>
  <p:tag name="BITMAPFORMAT" val="bmpmono"/>
  <p:tag name="DEBUGINTERACTIVE" val="True"/>
  <p:tag name="ORIGWIDTH" val="756.875"/>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6519</TotalTime>
  <Words>5162</Words>
  <Application>Microsoft Office PowerPoint</Application>
  <PresentationFormat>宽屏</PresentationFormat>
  <Paragraphs>1733</Paragraphs>
  <Slides>97</Slides>
  <Notes>52</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97</vt:i4>
      </vt:variant>
    </vt:vector>
  </HeadingPairs>
  <TitlesOfParts>
    <vt:vector size="114" baseType="lpstr">
      <vt:lpstr>-apple-system</vt:lpstr>
      <vt:lpstr>ＭＳ Ｐゴシック</vt:lpstr>
      <vt:lpstr>ＭＳ Ｐゴシック</vt:lpstr>
      <vt:lpstr>游ゴシック Light</vt:lpstr>
      <vt:lpstr>等线</vt:lpstr>
      <vt:lpstr>等线 Light</vt:lpstr>
      <vt:lpstr>楷体</vt:lpstr>
      <vt:lpstr>Arial</vt:lpstr>
      <vt:lpstr>Calibri</vt:lpstr>
      <vt:lpstr>Calibri Light</vt:lpstr>
      <vt:lpstr>Cambria Math</vt:lpstr>
      <vt:lpstr>Times</vt:lpstr>
      <vt:lpstr>Times New Roman</vt:lpstr>
      <vt:lpstr>Wingdings</vt:lpstr>
      <vt:lpstr>Office 主题​​</vt:lpstr>
      <vt:lpstr>Office Theme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图像滤波</vt:lpstr>
      <vt:lpstr>图像滤波</vt:lpstr>
      <vt:lpstr>图像滤波</vt:lpstr>
      <vt:lpstr>图像滤波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滤波过程中对边缘的处理?  </vt:lpstr>
      <vt:lpstr>PowerPoint 演示文稿</vt:lpstr>
      <vt:lpstr>线性滤波器</vt:lpstr>
      <vt:lpstr>线性滤波器</vt:lpstr>
      <vt:lpstr>线性滤波器</vt:lpstr>
      <vt:lpstr>线性滤波器</vt:lpstr>
      <vt:lpstr>线性滤波器</vt:lpstr>
      <vt:lpstr>线性滤波器</vt:lpstr>
      <vt:lpstr>线性滤波器</vt:lpstr>
      <vt:lpstr>线性滤波器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对比性（变化区域）和不变性（平坦区域）</vt:lpstr>
      <vt:lpstr>梯度和边缘</vt:lpstr>
      <vt:lpstr>图像的梯度</vt:lpstr>
      <vt:lpstr>PowerPoint 演示文稿</vt:lpstr>
      <vt:lpstr>PowerPoint 演示文稿</vt:lpstr>
      <vt:lpstr>PowerPoint 演示文稿</vt:lpstr>
      <vt:lpstr>PowerPoint 演示文稿</vt:lpstr>
      <vt:lpstr>噪声影响</vt:lpstr>
      <vt:lpstr>解决办法:先平滑去噪，再求梯度提取边缘</vt:lpstr>
      <vt:lpstr>PowerPoint 演示文稿</vt:lpstr>
      <vt:lpstr>拉普拉斯高斯</vt:lpstr>
      <vt:lpstr>PowerPoint 演示文稿</vt:lpstr>
      <vt:lpstr>PowerPoint 演示文稿</vt:lpstr>
      <vt:lpstr>非极大值抑制</vt:lpstr>
      <vt:lpstr>PowerPoint 演示文稿</vt:lpstr>
      <vt:lpstr>边缘检测只是一个起点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如何将图像放大？</vt:lpstr>
      <vt:lpstr>常规重采样，坐标映射</vt:lpstr>
      <vt:lpstr>最近邻</vt:lpstr>
      <vt:lpstr>双线性(Bilinear)插值</vt:lpstr>
      <vt:lpstr>双三次插值</vt:lpstr>
      <vt:lpstr>双三次 vs 双线性</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Kang Liu</cp:lastModifiedBy>
  <cp:revision>417</cp:revision>
  <dcterms:created xsi:type="dcterms:W3CDTF">2021-04-14T01:28:57Z</dcterms:created>
  <dcterms:modified xsi:type="dcterms:W3CDTF">2024-11-11T14:14:58Z</dcterms:modified>
</cp:coreProperties>
</file>